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64" r:id="rId2"/>
    <p:sldId id="403" r:id="rId3"/>
    <p:sldId id="430" r:id="rId4"/>
    <p:sldId id="404" r:id="rId5"/>
    <p:sldId id="400" r:id="rId6"/>
    <p:sldId id="429" r:id="rId7"/>
    <p:sldId id="292" r:id="rId8"/>
    <p:sldId id="444" r:id="rId9"/>
    <p:sldId id="295" r:id="rId10"/>
    <p:sldId id="381" r:id="rId11"/>
    <p:sldId id="387" r:id="rId12"/>
    <p:sldId id="439" r:id="rId13"/>
    <p:sldId id="442" r:id="rId14"/>
    <p:sldId id="448" r:id="rId15"/>
    <p:sldId id="441" r:id="rId16"/>
    <p:sldId id="433" r:id="rId17"/>
    <p:sldId id="297" r:id="rId18"/>
    <p:sldId id="402" r:id="rId19"/>
    <p:sldId id="405" r:id="rId20"/>
    <p:sldId id="428" r:id="rId21"/>
    <p:sldId id="412" r:id="rId22"/>
    <p:sldId id="417" r:id="rId23"/>
    <p:sldId id="418" r:id="rId24"/>
    <p:sldId id="396" r:id="rId25"/>
    <p:sldId id="419" r:id="rId26"/>
    <p:sldId id="380" r:id="rId27"/>
    <p:sldId id="446" r:id="rId28"/>
    <p:sldId id="420" r:id="rId29"/>
    <p:sldId id="330" r:id="rId30"/>
    <p:sldId id="421" r:id="rId31"/>
    <p:sldId id="333" r:id="rId32"/>
    <p:sldId id="422" r:id="rId33"/>
    <p:sldId id="335" r:id="rId34"/>
    <p:sldId id="423" r:id="rId35"/>
    <p:sldId id="447" r:id="rId36"/>
    <p:sldId id="337" r:id="rId37"/>
  </p:sldIdLst>
  <p:sldSz cx="9144000" cy="6858000" type="screen4x3"/>
  <p:notesSz cx="6797675" cy="992822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s Dyrup Jensen" initials="LDJ" lastIdx="1" clrIdx="0"/>
  <p:cmAuthor id="2" name="Lars Dyrup" initials="LD" lastIdx="5" clrIdx="1">
    <p:extLst>
      <p:ext uri="{19B8F6BF-5375-455C-9EA6-DF929625EA0E}">
        <p15:presenceInfo xmlns:p15="http://schemas.microsoft.com/office/powerpoint/2012/main" userId="081fb7ebbb5c9b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a:srgbClr val="339933"/>
    <a:srgbClr val="006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982" autoAdjust="0"/>
  </p:normalViewPr>
  <p:slideViewPr>
    <p:cSldViewPr>
      <p:cViewPr varScale="1">
        <p:scale>
          <a:sx n="111" d="100"/>
          <a:sy n="111" d="100"/>
        </p:scale>
        <p:origin x="1368" y="96"/>
      </p:cViewPr>
      <p:guideLst>
        <p:guide orient="horz" pos="2160"/>
        <p:guide pos="2880"/>
      </p:guideLst>
    </p:cSldViewPr>
  </p:slideViewPr>
  <p:outlineViewPr>
    <p:cViewPr>
      <p:scale>
        <a:sx n="33" d="100"/>
        <a:sy n="33" d="100"/>
      </p:scale>
      <p:origin x="0" y="582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da-DK" dirty="0">
                <a:solidFill>
                  <a:schemeClr val="tx1"/>
                </a:solidFill>
                <a:latin typeface="Verdana" pitchFamily="34" charset="0"/>
              </a:rPr>
              <a:t>Basisprisen pr.</a:t>
            </a:r>
            <a:r>
              <a:rPr lang="da-DK" baseline="0" dirty="0">
                <a:solidFill>
                  <a:schemeClr val="tx1"/>
                </a:solidFill>
                <a:latin typeface="Verdana" pitchFamily="34" charset="0"/>
              </a:rPr>
              <a:t> tons</a:t>
            </a:r>
            <a:r>
              <a:rPr lang="da-DK" dirty="0">
                <a:solidFill>
                  <a:schemeClr val="tx1"/>
                </a:solidFill>
                <a:latin typeface="Verdana" pitchFamily="34" charset="0"/>
              </a:rPr>
              <a:t> halm</a:t>
            </a:r>
          </a:p>
          <a:p>
            <a:pPr>
              <a:defRPr/>
            </a:pPr>
            <a:endParaRPr lang="en-US" sz="1600" dirty="0">
              <a:solidFill>
                <a:schemeClr val="tx1"/>
              </a:solidFill>
              <a:latin typeface="Verdana" pitchFamily="34" charset="0"/>
            </a:endParaRPr>
          </a:p>
        </c:rich>
      </c:tx>
      <c:layout>
        <c:manualLayout>
          <c:xMode val="edge"/>
          <c:yMode val="edge"/>
          <c:x val="0.2087087651496686"/>
          <c:y val="0"/>
        </c:manualLayout>
      </c:layout>
      <c:overlay val="0"/>
      <c:spPr>
        <a:noFill/>
      </c:spPr>
    </c:title>
    <c:autoTitleDeleted val="0"/>
    <c:plotArea>
      <c:layout/>
      <c:barChart>
        <c:barDir val="col"/>
        <c:grouping val="clustered"/>
        <c:varyColors val="0"/>
        <c:ser>
          <c:idx val="0"/>
          <c:order val="0"/>
          <c:tx>
            <c:strRef>
              <c:f>'Ark1'!$B$1</c:f>
              <c:strCache>
                <c:ptCount val="1"/>
                <c:pt idx="0">
                  <c:v>Kolonne1</c:v>
                </c:pt>
              </c:strCache>
            </c:strRef>
          </c:tx>
          <c:spPr>
            <a:solidFill>
              <a:srgbClr val="92D050"/>
            </a:solidFill>
          </c:spPr>
          <c:invertIfNegative val="0"/>
          <c:dPt>
            <c:idx val="8"/>
            <c:invertIfNegative val="0"/>
            <c:bubble3D val="0"/>
            <c:extLst>
              <c:ext xmlns:c16="http://schemas.microsoft.com/office/drawing/2014/chart" uri="{C3380CC4-5D6E-409C-BE32-E72D297353CC}">
                <c16:uniqueId val="{00000000-A231-4817-B309-EBA808A7D676}"/>
              </c:ext>
            </c:extLst>
          </c:dPt>
          <c:dLbls>
            <c:dLbl>
              <c:idx val="9"/>
              <c:layout>
                <c:manualLayout>
                  <c:x val="-1.7359815389982102E-3"/>
                  <c:y val="-2.739723663273724E-3"/>
                </c:manualLayout>
              </c:layout>
              <c:tx>
                <c:rich>
                  <a:bodyPr/>
                  <a:lstStyle/>
                  <a:p>
                    <a:r>
                      <a:rPr lang="en-US" dirty="0"/>
                      <a:t>712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211-4E91-90E8-28D6D845CD71}"/>
                </c:ext>
              </c:extLst>
            </c:dLbl>
            <c:spPr>
              <a:noFill/>
              <a:ln>
                <a:noFill/>
              </a:ln>
              <a:effectLst/>
            </c:spPr>
            <c:txPr>
              <a:bodyPr/>
              <a:lstStyle/>
              <a:p>
                <a:pPr>
                  <a:defRPr sz="1600">
                    <a:latin typeface="Verdana" pitchFamily="34" charset="0"/>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'Ark1'!$A$7:$A$21</c:f>
              <c:strCache>
                <c:ptCount val="15"/>
                <c:pt idx="0">
                  <c:v>2010/11</c:v>
                </c:pt>
                <c:pt idx="1">
                  <c:v>2011/12</c:v>
                </c:pt>
                <c:pt idx="2">
                  <c:v>2012/13</c:v>
                </c:pt>
                <c:pt idx="3">
                  <c:v>2013/14</c:v>
                </c:pt>
                <c:pt idx="4">
                  <c:v>2014/15</c:v>
                </c:pt>
                <c:pt idx="5">
                  <c:v>2015/16</c:v>
                </c:pt>
                <c:pt idx="6">
                  <c:v>2016/17</c:v>
                </c:pt>
                <c:pt idx="7">
                  <c:v>2017/18</c:v>
                </c:pt>
                <c:pt idx="8">
                  <c:v>2.halvår 2018</c:v>
                </c:pt>
                <c:pt idx="9">
                  <c:v>2019</c:v>
                </c:pt>
                <c:pt idx="10">
                  <c:v>2020</c:v>
                </c:pt>
                <c:pt idx="11">
                  <c:v>2020</c:v>
                </c:pt>
                <c:pt idx="12">
                  <c:v>2021</c:v>
                </c:pt>
                <c:pt idx="13">
                  <c:v>2022</c:v>
                </c:pt>
                <c:pt idx="14">
                  <c:v>Forventet 2023</c:v>
                </c:pt>
              </c:strCache>
            </c:strRef>
          </c:cat>
          <c:val>
            <c:numRef>
              <c:f>'Ark1'!$B$7:$B$21</c:f>
              <c:numCache>
                <c:formatCode>#,##0</c:formatCode>
                <c:ptCount val="15"/>
                <c:pt idx="0">
                  <c:v>560</c:v>
                </c:pt>
                <c:pt idx="1">
                  <c:v>570</c:v>
                </c:pt>
                <c:pt idx="2">
                  <c:v>600</c:v>
                </c:pt>
                <c:pt idx="3">
                  <c:v>620</c:v>
                </c:pt>
                <c:pt idx="4">
                  <c:v>595</c:v>
                </c:pt>
                <c:pt idx="5">
                  <c:v>605</c:v>
                </c:pt>
                <c:pt idx="6">
                  <c:v>615</c:v>
                </c:pt>
                <c:pt idx="7">
                  <c:v>625</c:v>
                </c:pt>
                <c:pt idx="8">
                  <c:v>753</c:v>
                </c:pt>
                <c:pt idx="9">
                  <c:v>712</c:v>
                </c:pt>
                <c:pt idx="10">
                  <c:v>665</c:v>
                </c:pt>
                <c:pt idx="11">
                  <c:v>688</c:v>
                </c:pt>
                <c:pt idx="12">
                  <c:v>705</c:v>
                </c:pt>
                <c:pt idx="13">
                  <c:v>744</c:v>
                </c:pt>
                <c:pt idx="14">
                  <c:v>826</c:v>
                </c:pt>
              </c:numCache>
            </c:numRef>
          </c:val>
          <c:extLst>
            <c:ext xmlns:c16="http://schemas.microsoft.com/office/drawing/2014/chart" uri="{C3380CC4-5D6E-409C-BE32-E72D297353CC}">
              <c16:uniqueId val="{00000001-A231-4817-B309-EBA808A7D676}"/>
            </c:ext>
          </c:extLst>
        </c:ser>
        <c:dLbls>
          <c:showLegendKey val="0"/>
          <c:showVal val="0"/>
          <c:showCatName val="0"/>
          <c:showSerName val="0"/>
          <c:showPercent val="0"/>
          <c:showBubbleSize val="0"/>
        </c:dLbls>
        <c:gapWidth val="150"/>
        <c:axId val="326817464"/>
        <c:axId val="326819816"/>
      </c:barChart>
      <c:catAx>
        <c:axId val="326817464"/>
        <c:scaling>
          <c:orientation val="minMax"/>
        </c:scaling>
        <c:delete val="0"/>
        <c:axPos val="b"/>
        <c:numFmt formatCode="General" sourceLinked="0"/>
        <c:majorTickMark val="out"/>
        <c:minorTickMark val="none"/>
        <c:tickLblPos val="nextTo"/>
        <c:txPr>
          <a:bodyPr/>
          <a:lstStyle/>
          <a:p>
            <a:pPr>
              <a:defRPr sz="1200" b="1">
                <a:latin typeface="Verdana" pitchFamily="34" charset="0"/>
              </a:defRPr>
            </a:pPr>
            <a:endParaRPr lang="da-DK"/>
          </a:p>
        </c:txPr>
        <c:crossAx val="326819816"/>
        <c:crosses val="autoZero"/>
        <c:auto val="1"/>
        <c:lblAlgn val="ctr"/>
        <c:lblOffset val="100"/>
        <c:noMultiLvlLbl val="0"/>
      </c:catAx>
      <c:valAx>
        <c:axId val="326819816"/>
        <c:scaling>
          <c:orientation val="minMax"/>
        </c:scaling>
        <c:delete val="0"/>
        <c:axPos val="l"/>
        <c:majorGridlines/>
        <c:numFmt formatCode="#,##0" sourceLinked="1"/>
        <c:majorTickMark val="out"/>
        <c:minorTickMark val="none"/>
        <c:tickLblPos val="nextTo"/>
        <c:txPr>
          <a:bodyPr/>
          <a:lstStyle/>
          <a:p>
            <a:pPr>
              <a:defRPr sz="1400">
                <a:latin typeface="Verdana" pitchFamily="34" charset="0"/>
              </a:defRPr>
            </a:pPr>
            <a:endParaRPr lang="da-DK"/>
          </a:p>
        </c:txPr>
        <c:crossAx val="326817464"/>
        <c:crosses val="autoZero"/>
        <c:crossBetween val="between"/>
      </c:valAx>
    </c:plotArea>
    <c:plotVisOnly val="1"/>
    <c:dispBlanksAs val="gap"/>
    <c:showDLblsOverMax val="0"/>
  </c:chart>
  <c:txPr>
    <a:bodyPr/>
    <a:lstStyle/>
    <a:p>
      <a:pPr>
        <a:defRPr sz="1800"/>
      </a:pPr>
      <a:endParaRPr lang="da-DK"/>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Træpiller</a:t>
            </a:r>
            <a:r>
              <a:rPr lang="en-US" dirty="0"/>
              <a:t> </a:t>
            </a:r>
            <a:r>
              <a:rPr lang="en-US" dirty="0" err="1"/>
              <a:t>prisudvikling</a:t>
            </a:r>
            <a:r>
              <a:rPr lang="en-US" dirty="0"/>
              <a:t> 2022 -2023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'Ark1'!$B$1</c:f>
              <c:strCache>
                <c:ptCount val="1"/>
                <c:pt idx="0">
                  <c:v>Træpiller</c:v>
                </c:pt>
              </c:strCache>
            </c:strRef>
          </c:tx>
          <c:spPr>
            <a:solidFill>
              <a:schemeClr val="accent1"/>
            </a:solidFill>
            <a:ln>
              <a:noFill/>
            </a:ln>
            <a:effectLst/>
          </c:spPr>
          <c:invertIfNegative val="0"/>
          <c:cat>
            <c:strRef>
              <c:f>'Ark1'!$A$2:$A$8</c:f>
              <c:strCache>
                <c:ptCount val="7"/>
                <c:pt idx="0">
                  <c:v>Januar</c:v>
                </c:pt>
                <c:pt idx="1">
                  <c:v>April</c:v>
                </c:pt>
                <c:pt idx="2">
                  <c:v>Juni</c:v>
                </c:pt>
                <c:pt idx="3">
                  <c:v>September</c:v>
                </c:pt>
                <c:pt idx="4">
                  <c:v>December</c:v>
                </c:pt>
                <c:pt idx="5">
                  <c:v>jan-23</c:v>
                </c:pt>
                <c:pt idx="6">
                  <c:v>feb-23</c:v>
                </c:pt>
              </c:strCache>
            </c:strRef>
          </c:cat>
          <c:val>
            <c:numRef>
              <c:f>'Ark1'!$B$2:$B$8</c:f>
              <c:numCache>
                <c:formatCode>General</c:formatCode>
                <c:ptCount val="7"/>
                <c:pt idx="0">
                  <c:v>1262</c:v>
                </c:pt>
                <c:pt idx="1">
                  <c:v>1262</c:v>
                </c:pt>
                <c:pt idx="2">
                  <c:v>2846</c:v>
                </c:pt>
                <c:pt idx="3">
                  <c:v>4521</c:v>
                </c:pt>
                <c:pt idx="4">
                  <c:v>4686</c:v>
                </c:pt>
                <c:pt idx="5">
                  <c:v>4881</c:v>
                </c:pt>
                <c:pt idx="6">
                  <c:v>2756</c:v>
                </c:pt>
              </c:numCache>
            </c:numRef>
          </c:val>
          <c:extLst>
            <c:ext xmlns:c16="http://schemas.microsoft.com/office/drawing/2014/chart" uri="{C3380CC4-5D6E-409C-BE32-E72D297353CC}">
              <c16:uniqueId val="{00000000-0F43-4809-B798-16CC90A0D4A5}"/>
            </c:ext>
          </c:extLst>
        </c:ser>
        <c:dLbls>
          <c:showLegendKey val="0"/>
          <c:showVal val="0"/>
          <c:showCatName val="0"/>
          <c:showSerName val="0"/>
          <c:showPercent val="0"/>
          <c:showBubbleSize val="0"/>
        </c:dLbls>
        <c:gapWidth val="219"/>
        <c:overlap val="-27"/>
        <c:axId val="509031448"/>
        <c:axId val="509036128"/>
      </c:barChart>
      <c:catAx>
        <c:axId val="509031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509036128"/>
        <c:crosses val="autoZero"/>
        <c:auto val="1"/>
        <c:lblAlgn val="ctr"/>
        <c:lblOffset val="100"/>
        <c:noMultiLvlLbl val="0"/>
      </c:catAx>
      <c:valAx>
        <c:axId val="509036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509031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b="1" dirty="0" err="1"/>
              <a:t>Varmesalg</a:t>
            </a:r>
            <a:r>
              <a:rPr lang="en-US" sz="3200" b="1" dirty="0"/>
              <a:t> i MWh</a:t>
            </a:r>
          </a:p>
        </c:rich>
      </c:tx>
      <c:layout>
        <c:manualLayout>
          <c:xMode val="edge"/>
          <c:yMode val="edge"/>
          <c:x val="0.25167700131233595"/>
          <c:y val="0"/>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manualLayout>
          <c:layoutTarget val="inner"/>
          <c:xMode val="edge"/>
          <c:yMode val="edge"/>
          <c:x val="9.5726213910761151E-2"/>
          <c:y val="0.12510949803149604"/>
          <c:w val="0.87094045275590548"/>
          <c:h val="0.67669069881889765"/>
        </c:manualLayout>
      </c:layout>
      <c:barChart>
        <c:barDir val="col"/>
        <c:grouping val="stacked"/>
        <c:varyColors val="0"/>
        <c:ser>
          <c:idx val="0"/>
          <c:order val="0"/>
          <c:tx>
            <c:strRef>
              <c:f>'Ark1'!$B$1</c:f>
              <c:strCache>
                <c:ptCount val="1"/>
                <c:pt idx="0">
                  <c:v>Varmesalg i MWh</c:v>
                </c:pt>
              </c:strCache>
            </c:strRef>
          </c:tx>
          <c:spPr>
            <a:solidFill>
              <a:srgbClr val="92D050"/>
            </a:solidFill>
            <a:ln>
              <a:solidFill>
                <a:srgbClr val="00B050"/>
              </a:solidFill>
            </a:ln>
            <a:effectLst/>
          </c:spPr>
          <c:invertIfNegative val="0"/>
          <c:dLbls>
            <c:dLbl>
              <c:idx val="0"/>
              <c:layout>
                <c:manualLayout>
                  <c:x val="-3.819400322405998E-17"/>
                  <c:y val="-0.2274350393700788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01-49BC-9F59-33C3717D50DB}"/>
                </c:ext>
              </c:extLst>
            </c:dLbl>
            <c:dLbl>
              <c:idx val="1"/>
              <c:layout>
                <c:manualLayout>
                  <c:x val="0"/>
                  <c:y val="-0.26798572834645668"/>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layout>
                    <c:manualLayout>
                      <c:w val="8.1968667979002638E-2"/>
                      <c:h val="6.1281250000000002E-2"/>
                    </c:manualLayout>
                  </c15:layout>
                </c:ext>
                <c:ext xmlns:c16="http://schemas.microsoft.com/office/drawing/2014/chart" uri="{C3380CC4-5D6E-409C-BE32-E72D297353CC}">
                  <c16:uniqueId val="{00000003-5B01-49BC-9F59-33C3717D50DB}"/>
                </c:ext>
              </c:extLst>
            </c:dLbl>
            <c:dLbl>
              <c:idx val="2"/>
              <c:layout>
                <c:manualLayout>
                  <c:x val="2.0996545766317392E-3"/>
                  <c:y val="-0.3102133766746223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01-49BC-9F59-33C3717D50DB}"/>
                </c:ext>
              </c:extLst>
            </c:dLbl>
            <c:dLbl>
              <c:idx val="3"/>
              <c:layout>
                <c:manualLayout>
                  <c:x val="-2.0833333333333333E-3"/>
                  <c:y val="-0.2765068897637795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01-49BC-9F59-33C3717D50DB}"/>
                </c:ext>
              </c:extLst>
            </c:dLbl>
            <c:dLbl>
              <c:idx val="4"/>
              <c:layout>
                <c:manualLayout>
                  <c:x val="0"/>
                  <c:y val="-0.3245499507874015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B01-49BC-9F59-33C3717D50DB}"/>
                </c:ext>
              </c:extLst>
            </c:dLbl>
            <c:dLbl>
              <c:idx val="5"/>
              <c:layout>
                <c:manualLayout>
                  <c:x val="4.1666666666666666E-3"/>
                  <c:y val="-0.2905536417322834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B01-49BC-9F59-33C3717D50DB}"/>
                </c:ext>
              </c:extLst>
            </c:dLbl>
            <c:dLbl>
              <c:idx val="6"/>
              <c:layout>
                <c:manualLayout>
                  <c:x val="2.0833333333331806E-3"/>
                  <c:y val="-0.3100184547244094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B01-49BC-9F59-33C3717D50DB}"/>
                </c:ext>
              </c:extLst>
            </c:dLbl>
            <c:dLbl>
              <c:idx val="7"/>
              <c:layout>
                <c:manualLayout>
                  <c:x val="2.0833333333333333E-3"/>
                  <c:y val="-0.3132369586614173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B01-49BC-9F59-33C3717D50DB}"/>
                </c:ext>
              </c:extLst>
            </c:dLbl>
            <c:dLbl>
              <c:idx val="8"/>
              <c:layout>
                <c:manualLayout>
                  <c:x val="2.0833333333333333E-3"/>
                  <c:y val="-0.3137492618110236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B01-49BC-9F59-33C3717D50DB}"/>
                </c:ext>
              </c:extLst>
            </c:dLbl>
            <c:dLbl>
              <c:idx val="9"/>
              <c:layout>
                <c:manualLayout>
                  <c:x val="-2.0669415644696976E-3"/>
                  <c:y val="-0.3255509924184669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F2-47F8-B29A-50890B93039C}"/>
                </c:ext>
              </c:extLst>
            </c:dLbl>
            <c:dLbl>
              <c:idx val="10"/>
              <c:layout>
                <c:manualLayout>
                  <c:x val="-6.2008246934092447E-3"/>
                  <c:y val="-0.12941629569894544"/>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layout>
                    <c:manualLayout>
                      <c:w val="8.1323734478408113E-2"/>
                      <c:h val="5.0508516295124289E-2"/>
                    </c:manualLayout>
                  </c15:layout>
                </c:ext>
                <c:ext xmlns:c16="http://schemas.microsoft.com/office/drawing/2014/chart" uri="{C3380CC4-5D6E-409C-BE32-E72D297353CC}">
                  <c16:uniqueId val="{00000000-EDCE-49DF-A53D-729EB2754861}"/>
                </c:ext>
              </c:extLst>
            </c:dLbl>
            <c:dLbl>
              <c:idx val="11"/>
              <c:layout>
                <c:manualLayout>
                  <c:x val="2.0669415644696976E-3"/>
                  <c:y val="-0.3503039892119266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layout>
                    <c:manualLayout>
                      <c:w val="0.10815263598522479"/>
                      <c:h val="3.2263417091587525E-2"/>
                    </c:manualLayout>
                  </c15:layout>
                </c:ext>
                <c:ext xmlns:c16="http://schemas.microsoft.com/office/drawing/2014/chart" uri="{C3380CC4-5D6E-409C-BE32-E72D297353CC}">
                  <c16:uniqueId val="{00000000-322F-44A8-BECC-5730EB8EF54E}"/>
                </c:ext>
              </c:extLst>
            </c:dLbl>
            <c:dLbl>
              <c:idx val="12"/>
              <c:layout>
                <c:manualLayout>
                  <c:x val="1.3435201544705178E-2"/>
                  <c:y val="-0.31368018496029176"/>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layout>
                    <c:manualLayout>
                      <c:w val="9.781792816287628E-2"/>
                      <c:h val="5.0508516295124289E-2"/>
                    </c:manualLayout>
                  </c15:layout>
                </c:ext>
                <c:ext xmlns:c16="http://schemas.microsoft.com/office/drawing/2014/chart" uri="{C3380CC4-5D6E-409C-BE32-E72D297353CC}">
                  <c16:uniqueId val="{00000001-322F-44A8-BECC-5730EB8EF54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'Ark1'!$A$7:$A$19</c:f>
              <c:strCache>
                <c:ptCount val="13"/>
                <c:pt idx="0">
                  <c:v>2011/12</c:v>
                </c:pt>
                <c:pt idx="1">
                  <c:v>2012/13</c:v>
                </c:pt>
                <c:pt idx="2">
                  <c:v>2013/14</c:v>
                </c:pt>
                <c:pt idx="3">
                  <c:v>2014/15</c:v>
                </c:pt>
                <c:pt idx="4">
                  <c:v>2015/16</c:v>
                </c:pt>
                <c:pt idx="5">
                  <c:v>2016/17</c:v>
                </c:pt>
                <c:pt idx="6">
                  <c:v>2017/18</c:v>
                </c:pt>
                <c:pt idx="7">
                  <c:v>2. halvår 2018</c:v>
                </c:pt>
                <c:pt idx="8">
                  <c:v>2019</c:v>
                </c:pt>
                <c:pt idx="9">
                  <c:v>2020</c:v>
                </c:pt>
                <c:pt idx="10">
                  <c:v>2021</c:v>
                </c:pt>
                <c:pt idx="11">
                  <c:v>2022</c:v>
                </c:pt>
                <c:pt idx="12">
                  <c:v>Budget 2023</c:v>
                </c:pt>
              </c:strCache>
              <c:extLst/>
            </c:strRef>
          </c:cat>
          <c:val>
            <c:numRef>
              <c:f>'Ark1'!$B$7:$B$19</c:f>
              <c:numCache>
                <c:formatCode>#,##0</c:formatCode>
                <c:ptCount val="13"/>
                <c:pt idx="0">
                  <c:v>25954</c:v>
                </c:pt>
                <c:pt idx="1">
                  <c:v>29954</c:v>
                </c:pt>
                <c:pt idx="2">
                  <c:v>26114</c:v>
                </c:pt>
                <c:pt idx="3">
                  <c:v>27481</c:v>
                </c:pt>
                <c:pt idx="4">
                  <c:v>29107</c:v>
                </c:pt>
                <c:pt idx="5">
                  <c:v>30076</c:v>
                </c:pt>
                <c:pt idx="6">
                  <c:v>31074</c:v>
                </c:pt>
                <c:pt idx="7">
                  <c:v>9299</c:v>
                </c:pt>
                <c:pt idx="8">
                  <c:v>30540</c:v>
                </c:pt>
                <c:pt idx="9">
                  <c:v>32810</c:v>
                </c:pt>
                <c:pt idx="10">
                  <c:v>34295</c:v>
                </c:pt>
                <c:pt idx="11">
                  <c:v>30536</c:v>
                </c:pt>
                <c:pt idx="12">
                  <c:v>35885</c:v>
                </c:pt>
              </c:numCache>
              <c:extLst/>
            </c:numRef>
          </c:val>
          <c:extLst>
            <c:ext xmlns:c16="http://schemas.microsoft.com/office/drawing/2014/chart" uri="{C3380CC4-5D6E-409C-BE32-E72D297353CC}">
              <c16:uniqueId val="{0000000B-5B01-49BC-9F59-33C3717D50DB}"/>
            </c:ext>
          </c:extLst>
        </c:ser>
        <c:dLbls>
          <c:dLblPos val="ctr"/>
          <c:showLegendKey val="0"/>
          <c:showVal val="1"/>
          <c:showCatName val="0"/>
          <c:showSerName val="0"/>
          <c:showPercent val="0"/>
          <c:showBubbleSize val="0"/>
        </c:dLbls>
        <c:gapWidth val="150"/>
        <c:overlap val="100"/>
        <c:axId val="326820600"/>
        <c:axId val="326824520"/>
      </c:barChart>
      <c:catAx>
        <c:axId val="326820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60" b="0" i="0" u="none" strike="noStrike" kern="1200" baseline="0">
                <a:solidFill>
                  <a:schemeClr val="tx1">
                    <a:lumMod val="65000"/>
                    <a:lumOff val="35000"/>
                  </a:schemeClr>
                </a:solidFill>
                <a:latin typeface="+mn-lt"/>
                <a:ea typeface="+mn-ea"/>
                <a:cs typeface="+mn-cs"/>
              </a:defRPr>
            </a:pPr>
            <a:endParaRPr lang="da-DK"/>
          </a:p>
        </c:txPr>
        <c:crossAx val="326824520"/>
        <c:crosses val="autoZero"/>
        <c:auto val="1"/>
        <c:lblAlgn val="ctr"/>
        <c:lblOffset val="100"/>
        <c:noMultiLvlLbl val="0"/>
      </c:catAx>
      <c:valAx>
        <c:axId val="326824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326820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a-DK" b="1" dirty="0"/>
              <a:t>Antal</a:t>
            </a:r>
            <a:r>
              <a:rPr lang="da-DK" b="1" baseline="0" dirty="0"/>
              <a:t> forbrugere</a:t>
            </a:r>
            <a:endParaRPr lang="da-DK" b="1" dirty="0"/>
          </a:p>
        </c:rich>
      </c:tx>
      <c:layout>
        <c:manualLayout>
          <c:xMode val="edge"/>
          <c:yMode val="edge"/>
          <c:x val="0.40504887811610674"/>
          <c:y val="1.394905410036289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manualLayout>
          <c:layoutTarget val="inner"/>
          <c:xMode val="edge"/>
          <c:yMode val="edge"/>
          <c:x val="6.2515356199738484E-2"/>
          <c:y val="0.12284942929696767"/>
          <c:w val="0.91035090652320683"/>
          <c:h val="0.81449141968420224"/>
        </c:manualLayout>
      </c:layout>
      <c:barChart>
        <c:barDir val="col"/>
        <c:grouping val="clustered"/>
        <c:varyColors val="0"/>
        <c:ser>
          <c:idx val="1"/>
          <c:order val="0"/>
          <c:tx>
            <c:strRef>
              <c:f>'Ark1'!$B$1</c:f>
              <c:strCache>
                <c:ptCount val="1"/>
                <c:pt idx="0">
                  <c:v>Serie 1</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'Ark1'!$A$2:$A$19</c:f>
              <c:strCache>
                <c:ptCount val="18"/>
                <c:pt idx="0">
                  <c:v>2006/07</c:v>
                </c:pt>
                <c:pt idx="1">
                  <c:v>2007/08</c:v>
                </c:pt>
                <c:pt idx="2">
                  <c:v>2008/09</c:v>
                </c:pt>
                <c:pt idx="3">
                  <c:v>2009/10</c:v>
                </c:pt>
                <c:pt idx="4">
                  <c:v>2010/11</c:v>
                </c:pt>
                <c:pt idx="5">
                  <c:v>2011/12</c:v>
                </c:pt>
                <c:pt idx="6">
                  <c:v>2012/13</c:v>
                </c:pt>
                <c:pt idx="7">
                  <c:v>2013/14</c:v>
                </c:pt>
                <c:pt idx="8">
                  <c:v>2014/15</c:v>
                </c:pt>
                <c:pt idx="9">
                  <c:v>2015/16</c:v>
                </c:pt>
                <c:pt idx="10">
                  <c:v>2016/17</c:v>
                </c:pt>
                <c:pt idx="11">
                  <c:v>2017/18</c:v>
                </c:pt>
                <c:pt idx="12">
                  <c:v>2018</c:v>
                </c:pt>
                <c:pt idx="13">
                  <c:v>2019</c:v>
                </c:pt>
                <c:pt idx="14">
                  <c:v>2020</c:v>
                </c:pt>
                <c:pt idx="15">
                  <c:v>2021</c:v>
                </c:pt>
                <c:pt idx="16">
                  <c:v>2022</c:v>
                </c:pt>
                <c:pt idx="17">
                  <c:v>Budget 2023</c:v>
                </c:pt>
              </c:strCache>
            </c:strRef>
          </c:cat>
          <c:val>
            <c:numRef>
              <c:f>'Ark1'!$B$2:$B$19</c:f>
              <c:numCache>
                <c:formatCode>General</c:formatCode>
                <c:ptCount val="18"/>
                <c:pt idx="0">
                  <c:v>820</c:v>
                </c:pt>
                <c:pt idx="1">
                  <c:v>849</c:v>
                </c:pt>
                <c:pt idx="2">
                  <c:v>1070</c:v>
                </c:pt>
                <c:pt idx="3">
                  <c:v>1190</c:v>
                </c:pt>
                <c:pt idx="4">
                  <c:v>1280</c:v>
                </c:pt>
                <c:pt idx="5">
                  <c:v>1421</c:v>
                </c:pt>
                <c:pt idx="6">
                  <c:v>1473</c:v>
                </c:pt>
                <c:pt idx="7">
                  <c:v>1491</c:v>
                </c:pt>
                <c:pt idx="8">
                  <c:v>1531</c:v>
                </c:pt>
                <c:pt idx="9">
                  <c:v>1564</c:v>
                </c:pt>
                <c:pt idx="10">
                  <c:v>1588</c:v>
                </c:pt>
                <c:pt idx="11">
                  <c:v>1638</c:v>
                </c:pt>
                <c:pt idx="12">
                  <c:v>1666</c:v>
                </c:pt>
                <c:pt idx="13">
                  <c:v>1708</c:v>
                </c:pt>
                <c:pt idx="14">
                  <c:v>1773</c:v>
                </c:pt>
                <c:pt idx="15">
                  <c:v>1827</c:v>
                </c:pt>
                <c:pt idx="16">
                  <c:v>1887</c:v>
                </c:pt>
                <c:pt idx="17">
                  <c:v>2000</c:v>
                </c:pt>
              </c:numCache>
            </c:numRef>
          </c:val>
          <c:extLst>
            <c:ext xmlns:c16="http://schemas.microsoft.com/office/drawing/2014/chart" uri="{C3380CC4-5D6E-409C-BE32-E72D297353CC}">
              <c16:uniqueId val="{00000002-2222-450F-8EE5-889AC856E7B2}"/>
            </c:ext>
          </c:extLst>
        </c:ser>
        <c:ser>
          <c:idx val="2"/>
          <c:order val="1"/>
          <c:tx>
            <c:strRef>
              <c:f>'Ark1'!$C$1</c:f>
              <c:strCache>
                <c:ptCount val="1"/>
                <c:pt idx="0">
                  <c:v>Kolonne1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'Ark1'!$A$2:$A$19</c:f>
              <c:strCache>
                <c:ptCount val="18"/>
                <c:pt idx="0">
                  <c:v>2006/07</c:v>
                </c:pt>
                <c:pt idx="1">
                  <c:v>2007/08</c:v>
                </c:pt>
                <c:pt idx="2">
                  <c:v>2008/09</c:v>
                </c:pt>
                <c:pt idx="3">
                  <c:v>2009/10</c:v>
                </c:pt>
                <c:pt idx="4">
                  <c:v>2010/11</c:v>
                </c:pt>
                <c:pt idx="5">
                  <c:v>2011/12</c:v>
                </c:pt>
                <c:pt idx="6">
                  <c:v>2012/13</c:v>
                </c:pt>
                <c:pt idx="7">
                  <c:v>2013/14</c:v>
                </c:pt>
                <c:pt idx="8">
                  <c:v>2014/15</c:v>
                </c:pt>
                <c:pt idx="9">
                  <c:v>2015/16</c:v>
                </c:pt>
                <c:pt idx="10">
                  <c:v>2016/17</c:v>
                </c:pt>
                <c:pt idx="11">
                  <c:v>2017/18</c:v>
                </c:pt>
                <c:pt idx="12">
                  <c:v>2018</c:v>
                </c:pt>
                <c:pt idx="13">
                  <c:v>2019</c:v>
                </c:pt>
                <c:pt idx="14">
                  <c:v>2020</c:v>
                </c:pt>
                <c:pt idx="15">
                  <c:v>2021</c:v>
                </c:pt>
                <c:pt idx="16">
                  <c:v>2022</c:v>
                </c:pt>
                <c:pt idx="17">
                  <c:v>Budget 2023</c:v>
                </c:pt>
              </c:strCache>
            </c:strRef>
          </c:cat>
          <c:val>
            <c:numRef>
              <c:f>'Ark1'!$C$2:$C$19</c:f>
              <c:numCache>
                <c:formatCode>General</c:formatCode>
                <c:ptCount val="18"/>
              </c:numCache>
            </c:numRef>
          </c:val>
          <c:extLst>
            <c:ext xmlns:c16="http://schemas.microsoft.com/office/drawing/2014/chart" uri="{C3380CC4-5D6E-409C-BE32-E72D297353CC}">
              <c16:uniqueId val="{00000003-2222-450F-8EE5-889AC856E7B2}"/>
            </c:ext>
          </c:extLst>
        </c:ser>
        <c:ser>
          <c:idx val="3"/>
          <c:order val="2"/>
          <c:tx>
            <c:strRef>
              <c:f>'Ark1'!$D$1</c:f>
              <c:strCache>
                <c:ptCount val="1"/>
                <c:pt idx="0">
                  <c:v>Kolonne2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'Ark1'!$A$2:$A$19</c:f>
              <c:strCache>
                <c:ptCount val="18"/>
                <c:pt idx="0">
                  <c:v>2006/07</c:v>
                </c:pt>
                <c:pt idx="1">
                  <c:v>2007/08</c:v>
                </c:pt>
                <c:pt idx="2">
                  <c:v>2008/09</c:v>
                </c:pt>
                <c:pt idx="3">
                  <c:v>2009/10</c:v>
                </c:pt>
                <c:pt idx="4">
                  <c:v>2010/11</c:v>
                </c:pt>
                <c:pt idx="5">
                  <c:v>2011/12</c:v>
                </c:pt>
                <c:pt idx="6">
                  <c:v>2012/13</c:v>
                </c:pt>
                <c:pt idx="7">
                  <c:v>2013/14</c:v>
                </c:pt>
                <c:pt idx="8">
                  <c:v>2014/15</c:v>
                </c:pt>
                <c:pt idx="9">
                  <c:v>2015/16</c:v>
                </c:pt>
                <c:pt idx="10">
                  <c:v>2016/17</c:v>
                </c:pt>
                <c:pt idx="11">
                  <c:v>2017/18</c:v>
                </c:pt>
                <c:pt idx="12">
                  <c:v>2018</c:v>
                </c:pt>
                <c:pt idx="13">
                  <c:v>2019</c:v>
                </c:pt>
                <c:pt idx="14">
                  <c:v>2020</c:v>
                </c:pt>
                <c:pt idx="15">
                  <c:v>2021</c:v>
                </c:pt>
                <c:pt idx="16">
                  <c:v>2022</c:v>
                </c:pt>
                <c:pt idx="17">
                  <c:v>Budget 2023</c:v>
                </c:pt>
              </c:strCache>
            </c:strRef>
          </c:cat>
          <c:val>
            <c:numRef>
              <c:f>'Ark1'!$D$2:$D$19</c:f>
              <c:numCache>
                <c:formatCode>General</c:formatCode>
                <c:ptCount val="18"/>
              </c:numCache>
            </c:numRef>
          </c:val>
          <c:extLst>
            <c:ext xmlns:c16="http://schemas.microsoft.com/office/drawing/2014/chart" uri="{C3380CC4-5D6E-409C-BE32-E72D297353CC}">
              <c16:uniqueId val="{00000001-A19F-4EE8-91B8-40480BA2E7E3}"/>
            </c:ext>
          </c:extLst>
        </c:ser>
        <c:dLbls>
          <c:dLblPos val="outEnd"/>
          <c:showLegendKey val="0"/>
          <c:showVal val="1"/>
          <c:showCatName val="0"/>
          <c:showSerName val="0"/>
          <c:showPercent val="0"/>
          <c:showBubbleSize val="0"/>
        </c:dLbls>
        <c:gapWidth val="219"/>
        <c:overlap val="-27"/>
        <c:axId val="416464600"/>
        <c:axId val="416463816"/>
      </c:barChart>
      <c:catAx>
        <c:axId val="416464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60" b="0" i="0" u="none" strike="noStrike" kern="1200" baseline="0">
                <a:solidFill>
                  <a:schemeClr val="tx1">
                    <a:lumMod val="65000"/>
                    <a:lumOff val="35000"/>
                  </a:schemeClr>
                </a:solidFill>
                <a:latin typeface="+mn-lt"/>
                <a:ea typeface="+mn-ea"/>
                <a:cs typeface="+mn-cs"/>
              </a:defRPr>
            </a:pPr>
            <a:endParaRPr lang="da-DK"/>
          </a:p>
        </c:txPr>
        <c:crossAx val="416463816"/>
        <c:crosses val="autoZero"/>
        <c:auto val="1"/>
        <c:lblAlgn val="ctr"/>
        <c:lblOffset val="100"/>
        <c:noMultiLvlLbl val="0"/>
      </c:catAx>
      <c:valAx>
        <c:axId val="416463816"/>
        <c:scaling>
          <c:orientation val="minMax"/>
        </c:scaling>
        <c:delete val="0"/>
        <c:axPos val="l"/>
        <c:majorGridlines>
          <c:spPr>
            <a:ln w="9525" cap="flat" cmpd="sng" algn="ctr">
              <a:solidFill>
                <a:srgbClr val="339933"/>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416464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3-03-21T16:06:36.378" idx="5">
    <p:pos x="10" y="10"/>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5-26T20:54:37.943" idx="4">
    <p:pos x="10" y="10"/>
    <p:text>Redmark er billigere</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4958"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1098" y="0"/>
            <a:ext cx="2944958" cy="496888"/>
          </a:xfrm>
          <a:prstGeom prst="rect">
            <a:avLst/>
          </a:prstGeom>
        </p:spPr>
        <p:txBody>
          <a:bodyPr vert="horz" lIns="91440" tIns="45720" rIns="91440" bIns="45720" rtlCol="0"/>
          <a:lstStyle>
            <a:lvl1pPr algn="r">
              <a:defRPr sz="1200"/>
            </a:lvl1pPr>
          </a:lstStyle>
          <a:p>
            <a:fld id="{D47E7083-4755-45CA-A4C0-79A186DB0E60}" type="datetimeFigureOut">
              <a:rPr lang="da-DK" smtClean="0"/>
              <a:t>27-03-2023</a:t>
            </a:fld>
            <a:endParaRPr lang="da-DK"/>
          </a:p>
        </p:txBody>
      </p:sp>
      <p:sp>
        <p:nvSpPr>
          <p:cNvPr id="4" name="Pladsholder til sidefod 3"/>
          <p:cNvSpPr>
            <a:spLocks noGrp="1"/>
          </p:cNvSpPr>
          <p:nvPr>
            <p:ph type="ftr" sz="quarter" idx="2"/>
          </p:nvPr>
        </p:nvSpPr>
        <p:spPr>
          <a:xfrm>
            <a:off x="0" y="9429750"/>
            <a:ext cx="2944958" cy="496888"/>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1098" y="9429750"/>
            <a:ext cx="2944958" cy="496888"/>
          </a:xfrm>
          <a:prstGeom prst="rect">
            <a:avLst/>
          </a:prstGeom>
        </p:spPr>
        <p:txBody>
          <a:bodyPr vert="horz" lIns="91440" tIns="45720" rIns="91440" bIns="45720" rtlCol="0" anchor="b"/>
          <a:lstStyle>
            <a:lvl1pPr algn="r">
              <a:defRPr sz="1200"/>
            </a:lvl1pPr>
          </a:lstStyle>
          <a:p>
            <a:fld id="{77061353-8229-4B60-805F-1420A42BBD9D}" type="slidenum">
              <a:rPr lang="da-DK" smtClean="0"/>
              <a:t>‹nr.›</a:t>
            </a:fld>
            <a:endParaRPr lang="da-DK"/>
          </a:p>
        </p:txBody>
      </p:sp>
    </p:spTree>
    <p:extLst>
      <p:ext uri="{BB962C8B-B14F-4D97-AF65-F5344CB8AC3E}">
        <p14:creationId xmlns:p14="http://schemas.microsoft.com/office/powerpoint/2010/main" val="1493428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1"/>
            <a:ext cx="2945659" cy="496411"/>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1"/>
            <a:ext cx="2945659" cy="496411"/>
          </a:xfrm>
          <a:prstGeom prst="rect">
            <a:avLst/>
          </a:prstGeom>
        </p:spPr>
        <p:txBody>
          <a:bodyPr vert="horz" lIns="91440" tIns="45720" rIns="91440" bIns="45720" rtlCol="0"/>
          <a:lstStyle>
            <a:lvl1pPr algn="r">
              <a:defRPr sz="1200"/>
            </a:lvl1pPr>
          </a:lstStyle>
          <a:p>
            <a:fld id="{B3CBD05C-4B9E-4970-A758-D4C1E955D228}" type="datetimeFigureOut">
              <a:rPr lang="da-DK" smtClean="0"/>
              <a:pPr/>
              <a:t>27-03-2023</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30092"/>
            <a:ext cx="2945659" cy="496411"/>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3" y="9430092"/>
            <a:ext cx="2945659" cy="496411"/>
          </a:xfrm>
          <a:prstGeom prst="rect">
            <a:avLst/>
          </a:prstGeom>
        </p:spPr>
        <p:txBody>
          <a:bodyPr vert="horz" lIns="91440" tIns="45720" rIns="91440" bIns="45720" rtlCol="0" anchor="b"/>
          <a:lstStyle>
            <a:lvl1pPr algn="r">
              <a:defRPr sz="1200"/>
            </a:lvl1pPr>
          </a:lstStyle>
          <a:p>
            <a:fld id="{235268EB-C2F2-49F0-8596-1C8451C25E93}" type="slidenum">
              <a:rPr lang="da-DK" smtClean="0"/>
              <a:pPr/>
              <a:t>‹nr.›</a:t>
            </a:fld>
            <a:endParaRPr lang="da-DK"/>
          </a:p>
        </p:txBody>
      </p:sp>
    </p:spTree>
    <p:extLst>
      <p:ext uri="{BB962C8B-B14F-4D97-AF65-F5344CB8AC3E}">
        <p14:creationId xmlns:p14="http://schemas.microsoft.com/office/powerpoint/2010/main" val="2965458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5268EB-C2F2-49F0-8596-1C8451C25E93}" type="slidenum">
              <a:rPr lang="da-DK" smtClean="0"/>
              <a:pPr/>
              <a:t>1</a:t>
            </a:fld>
            <a:endParaRPr lang="da-DK" dirty="0"/>
          </a:p>
        </p:txBody>
      </p:sp>
    </p:spTree>
    <p:extLst>
      <p:ext uri="{BB962C8B-B14F-4D97-AF65-F5344CB8AC3E}">
        <p14:creationId xmlns:p14="http://schemas.microsoft.com/office/powerpoint/2010/main" val="1522080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235268EB-C2F2-49F0-8596-1C8451C25E93}" type="slidenum">
              <a:rPr lang="da-DK" smtClean="0"/>
              <a:pPr/>
              <a:t>10</a:t>
            </a:fld>
            <a:endParaRPr lang="da-DK"/>
          </a:p>
        </p:txBody>
      </p:sp>
    </p:spTree>
    <p:extLst>
      <p:ext uri="{BB962C8B-B14F-4D97-AF65-F5344CB8AC3E}">
        <p14:creationId xmlns:p14="http://schemas.microsoft.com/office/powerpoint/2010/main" val="3653293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da-D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a-DK"/>
          </a:p>
        </p:txBody>
      </p:sp>
      <p:sp>
        <p:nvSpPr>
          <p:cNvPr id="4" name="Date Placeholder 3"/>
          <p:cNvSpPr>
            <a:spLocks noGrp="1"/>
          </p:cNvSpPr>
          <p:nvPr>
            <p:ph type="dt" sz="half" idx="10"/>
          </p:nvPr>
        </p:nvSpPr>
        <p:spPr/>
        <p:txBody>
          <a:bodyPr/>
          <a:lstStyle/>
          <a:p>
            <a:fld id="{3EBEEE0B-7682-4535-A362-581D30719A44}" type="datetime1">
              <a:rPr lang="da-DK" smtClean="0"/>
              <a:t>27-03-2023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0B1EDD01-C965-4A62-85A3-5B2FBE971B21}" type="slidenum">
              <a:rPr lang="da-DK" smtClean="0"/>
              <a:pPr/>
              <a:t>‹nr.›</a:t>
            </a:fld>
            <a:endParaRPr lang="da-DK"/>
          </a:p>
        </p:txBody>
      </p:sp>
    </p:spTree>
    <p:extLst>
      <p:ext uri="{BB962C8B-B14F-4D97-AF65-F5344CB8AC3E}">
        <p14:creationId xmlns:p14="http://schemas.microsoft.com/office/powerpoint/2010/main" val="197395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2CFD49CD-E4E7-4C5D-8E00-6D79640C1734}" type="datetime1">
              <a:rPr lang="da-DK" smtClean="0"/>
              <a:t>27-03-2023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0B1EDD01-C965-4A62-85A3-5B2FBE971B21}" type="slidenum">
              <a:rPr lang="da-DK" smtClean="0"/>
              <a:pPr/>
              <a:t>‹nr.›</a:t>
            </a:fld>
            <a:endParaRPr lang="da-DK"/>
          </a:p>
        </p:txBody>
      </p:sp>
    </p:spTree>
    <p:extLst>
      <p:ext uri="{BB962C8B-B14F-4D97-AF65-F5344CB8AC3E}">
        <p14:creationId xmlns:p14="http://schemas.microsoft.com/office/powerpoint/2010/main" val="2268491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da-D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13FD1F11-307B-4ED2-9EF5-7F4B43E205F9}" type="datetime1">
              <a:rPr lang="da-DK" smtClean="0"/>
              <a:t>27-03-2023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0B1EDD01-C965-4A62-85A3-5B2FBE971B21}" type="slidenum">
              <a:rPr lang="da-DK" smtClean="0"/>
              <a:pPr/>
              <a:t>‹nr.›</a:t>
            </a:fld>
            <a:endParaRPr lang="da-DK"/>
          </a:p>
        </p:txBody>
      </p:sp>
    </p:spTree>
    <p:extLst>
      <p:ext uri="{BB962C8B-B14F-4D97-AF65-F5344CB8AC3E}">
        <p14:creationId xmlns:p14="http://schemas.microsoft.com/office/powerpoint/2010/main" val="369684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54EC2FF0-2F14-45A2-AC87-961429744CB9}" type="datetime1">
              <a:rPr lang="da-DK" smtClean="0"/>
              <a:t>27-03-2023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0B1EDD01-C965-4A62-85A3-5B2FBE971B21}" type="slidenum">
              <a:rPr lang="da-DK" smtClean="0"/>
              <a:pPr/>
              <a:t>‹nr.›</a:t>
            </a:fld>
            <a:endParaRPr lang="da-DK"/>
          </a:p>
        </p:txBody>
      </p:sp>
    </p:spTree>
    <p:extLst>
      <p:ext uri="{BB962C8B-B14F-4D97-AF65-F5344CB8AC3E}">
        <p14:creationId xmlns:p14="http://schemas.microsoft.com/office/powerpoint/2010/main" val="3402252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9ECDB4-C0AF-4781-8EC8-1B178AC11711}" type="datetime1">
              <a:rPr lang="da-DK" smtClean="0"/>
              <a:t>27-03-2023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0B1EDD01-C965-4A62-85A3-5B2FBE971B21}" type="slidenum">
              <a:rPr lang="da-DK" smtClean="0"/>
              <a:pPr/>
              <a:t>‹nr.›</a:t>
            </a:fld>
            <a:endParaRPr lang="da-DK"/>
          </a:p>
        </p:txBody>
      </p:sp>
    </p:spTree>
    <p:extLst>
      <p:ext uri="{BB962C8B-B14F-4D97-AF65-F5344CB8AC3E}">
        <p14:creationId xmlns:p14="http://schemas.microsoft.com/office/powerpoint/2010/main" val="771443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p:cNvSpPr>
            <a:spLocks noGrp="1"/>
          </p:cNvSpPr>
          <p:nvPr>
            <p:ph type="dt" sz="half" idx="10"/>
          </p:nvPr>
        </p:nvSpPr>
        <p:spPr/>
        <p:txBody>
          <a:bodyPr/>
          <a:lstStyle/>
          <a:p>
            <a:fld id="{55EB2CCA-94F5-4E6F-BE6E-AB2DB16C0166}" type="datetime1">
              <a:rPr lang="da-DK" smtClean="0"/>
              <a:t>27-03-2023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0B1EDD01-C965-4A62-85A3-5B2FBE971B21}" type="slidenum">
              <a:rPr lang="da-DK" smtClean="0"/>
              <a:pPr/>
              <a:t>‹nr.›</a:t>
            </a:fld>
            <a:endParaRPr lang="da-DK"/>
          </a:p>
        </p:txBody>
      </p:sp>
    </p:spTree>
    <p:extLst>
      <p:ext uri="{BB962C8B-B14F-4D97-AF65-F5344CB8AC3E}">
        <p14:creationId xmlns:p14="http://schemas.microsoft.com/office/powerpoint/2010/main" val="3695215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p:cNvSpPr>
            <a:spLocks noGrp="1"/>
          </p:cNvSpPr>
          <p:nvPr>
            <p:ph type="dt" sz="half" idx="10"/>
          </p:nvPr>
        </p:nvSpPr>
        <p:spPr/>
        <p:txBody>
          <a:bodyPr/>
          <a:lstStyle/>
          <a:p>
            <a:fld id="{A6D810C2-1727-4C06-B22E-90144D4E9754}" type="datetime1">
              <a:rPr lang="da-DK" smtClean="0"/>
              <a:t>27-03-2023</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0B1EDD01-C965-4A62-85A3-5B2FBE971B21}" type="slidenum">
              <a:rPr lang="da-DK" smtClean="0"/>
              <a:pPr/>
              <a:t>‹nr.›</a:t>
            </a:fld>
            <a:endParaRPr lang="da-DK"/>
          </a:p>
        </p:txBody>
      </p:sp>
    </p:spTree>
    <p:extLst>
      <p:ext uri="{BB962C8B-B14F-4D97-AF65-F5344CB8AC3E}">
        <p14:creationId xmlns:p14="http://schemas.microsoft.com/office/powerpoint/2010/main" val="137390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Date Placeholder 2"/>
          <p:cNvSpPr>
            <a:spLocks noGrp="1"/>
          </p:cNvSpPr>
          <p:nvPr>
            <p:ph type="dt" sz="half" idx="10"/>
          </p:nvPr>
        </p:nvSpPr>
        <p:spPr/>
        <p:txBody>
          <a:bodyPr/>
          <a:lstStyle/>
          <a:p>
            <a:fld id="{6CAB64AD-9DAB-4A0A-B8C2-0D264BAEF5C9}" type="datetime1">
              <a:rPr lang="da-DK" smtClean="0"/>
              <a:t>27-03-2023</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0B1EDD01-C965-4A62-85A3-5B2FBE971B21}" type="slidenum">
              <a:rPr lang="da-DK" smtClean="0"/>
              <a:pPr/>
              <a:t>‹nr.›</a:t>
            </a:fld>
            <a:endParaRPr lang="da-DK"/>
          </a:p>
        </p:txBody>
      </p:sp>
    </p:spTree>
    <p:extLst>
      <p:ext uri="{BB962C8B-B14F-4D97-AF65-F5344CB8AC3E}">
        <p14:creationId xmlns:p14="http://schemas.microsoft.com/office/powerpoint/2010/main" val="1928489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E00C46-88E9-489D-A283-3DA19AF86977}" type="datetime1">
              <a:rPr lang="da-DK" smtClean="0"/>
              <a:t>27-03-2023</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0B1EDD01-C965-4A62-85A3-5B2FBE971B21}" type="slidenum">
              <a:rPr lang="da-DK" smtClean="0"/>
              <a:pPr/>
              <a:t>‹nr.›</a:t>
            </a:fld>
            <a:endParaRPr lang="da-DK"/>
          </a:p>
        </p:txBody>
      </p:sp>
    </p:spTree>
    <p:extLst>
      <p:ext uri="{BB962C8B-B14F-4D97-AF65-F5344CB8AC3E}">
        <p14:creationId xmlns:p14="http://schemas.microsoft.com/office/powerpoint/2010/main" val="939078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D60414-1BBD-4C7C-8614-69E22C22B342}" type="datetime1">
              <a:rPr lang="da-DK" smtClean="0"/>
              <a:t>27-03-2023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0B1EDD01-C965-4A62-85A3-5B2FBE971B21}" type="slidenum">
              <a:rPr lang="da-DK" smtClean="0"/>
              <a:pPr/>
              <a:t>‹nr.›</a:t>
            </a:fld>
            <a:endParaRPr lang="da-DK"/>
          </a:p>
        </p:txBody>
      </p:sp>
    </p:spTree>
    <p:extLst>
      <p:ext uri="{BB962C8B-B14F-4D97-AF65-F5344CB8AC3E}">
        <p14:creationId xmlns:p14="http://schemas.microsoft.com/office/powerpoint/2010/main" val="2125576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493316-8439-4162-AFB4-582F3C4F4C46}" type="datetime1">
              <a:rPr lang="da-DK" smtClean="0"/>
              <a:t>27-03-2023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0B1EDD01-C965-4A62-85A3-5B2FBE971B21}" type="slidenum">
              <a:rPr lang="da-DK" smtClean="0"/>
              <a:pPr/>
              <a:t>‹nr.›</a:t>
            </a:fld>
            <a:endParaRPr lang="da-DK"/>
          </a:p>
        </p:txBody>
      </p:sp>
    </p:spTree>
    <p:extLst>
      <p:ext uri="{BB962C8B-B14F-4D97-AF65-F5344CB8AC3E}">
        <p14:creationId xmlns:p14="http://schemas.microsoft.com/office/powerpoint/2010/main" val="2456343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C56591-BB55-4073-BC72-701CDDF7CFAA}" type="datetime1">
              <a:rPr lang="da-DK" smtClean="0"/>
              <a:t>27-03-2023</a:t>
            </a:fld>
            <a:endParaRPr lang="da-D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EDD01-C965-4A62-85A3-5B2FBE971B21}" type="slidenum">
              <a:rPr lang="da-DK" smtClean="0"/>
              <a:pPr/>
              <a:t>‹nr.›</a:t>
            </a:fld>
            <a:endParaRPr lang="da-DK"/>
          </a:p>
        </p:txBody>
      </p:sp>
    </p:spTree>
    <p:extLst>
      <p:ext uri="{BB962C8B-B14F-4D97-AF65-F5344CB8AC3E}">
        <p14:creationId xmlns:p14="http://schemas.microsoft.com/office/powerpoint/2010/main" val="3481786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clamorworld.com/u-s-rocket-blasts-off-with-spy-satellite/"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cid:image003.png@01D957F6.6A084B00"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609600" y="217583"/>
            <a:ext cx="7772400" cy="1143000"/>
          </a:xfrm>
        </p:spPr>
        <p:txBody>
          <a:bodyPr>
            <a:normAutofit fontScale="90000"/>
          </a:bodyPr>
          <a:lstStyle/>
          <a:p>
            <a:r>
              <a:rPr lang="da-DK" sz="3600" dirty="0">
                <a:latin typeface="Verdana" pitchFamily="34" charset="0"/>
              </a:rPr>
              <a:t>Rønde Fjernvarme A.m.b.a.</a:t>
            </a:r>
            <a:br>
              <a:rPr lang="da-DK" sz="3600" dirty="0">
                <a:latin typeface="Verdana" pitchFamily="34" charset="0"/>
              </a:rPr>
            </a:br>
            <a:r>
              <a:rPr lang="da-DK" sz="3600" dirty="0">
                <a:latin typeface="Verdana" pitchFamily="34" charset="0"/>
              </a:rPr>
              <a:t>Generalforsamling 22.03.2023</a:t>
            </a:r>
            <a:endParaRPr lang="da-DK" dirty="0"/>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23720" y="1641649"/>
            <a:ext cx="5608528" cy="3391502"/>
          </a:xfrm>
          <a:prstGeom prst="rect">
            <a:avLst/>
          </a:prstGeom>
          <a:noFill/>
          <a:ln w="9525">
            <a:noFill/>
            <a:miter lim="800000"/>
            <a:headEnd/>
            <a:tailEnd/>
          </a:ln>
        </p:spPr>
      </p:pic>
      <p:sp>
        <p:nvSpPr>
          <p:cNvPr id="14340" name="Text Box 4"/>
          <p:cNvSpPr txBox="1">
            <a:spLocks noChangeArrowheads="1"/>
          </p:cNvSpPr>
          <p:nvPr/>
        </p:nvSpPr>
        <p:spPr bwMode="auto">
          <a:xfrm>
            <a:off x="2808287" y="5033151"/>
            <a:ext cx="3375025" cy="701675"/>
          </a:xfrm>
          <a:prstGeom prst="rect">
            <a:avLst/>
          </a:prstGeom>
          <a:noFill/>
          <a:ln w="9525">
            <a:noFill/>
            <a:miter lim="800000"/>
            <a:headEnd/>
            <a:tailEnd/>
          </a:ln>
        </p:spPr>
        <p:txBody>
          <a:bodyPr wrap="none">
            <a:spAutoFit/>
          </a:bodyPr>
          <a:lstStyle/>
          <a:p>
            <a:r>
              <a:rPr lang="da-DK" sz="4000" dirty="0">
                <a:latin typeface="Verdana" pitchFamily="34" charset="0"/>
              </a:rPr>
              <a:t>Velkommen </a:t>
            </a:r>
            <a:endParaRPr lang="da-DK" dirty="0"/>
          </a:p>
        </p:txBody>
      </p:sp>
      <p:sp>
        <p:nvSpPr>
          <p:cNvPr id="2" name="Slide Number Placeholder 1"/>
          <p:cNvSpPr>
            <a:spLocks noGrp="1"/>
          </p:cNvSpPr>
          <p:nvPr>
            <p:ph type="sldNum" sz="quarter" idx="12"/>
          </p:nvPr>
        </p:nvSpPr>
        <p:spPr/>
        <p:txBody>
          <a:bodyPr/>
          <a:lstStyle/>
          <a:p>
            <a:fld id="{0B1EDD01-C965-4A62-85A3-5B2FBE971B21}" type="slidenum">
              <a:rPr lang="da-DK" smtClean="0"/>
              <a:pPr/>
              <a:t>1</a:t>
            </a:fld>
            <a:endParaRPr lang="da-DK" dirty="0"/>
          </a:p>
        </p:txBody>
      </p:sp>
      <p:pic>
        <p:nvPicPr>
          <p:cNvPr id="7" name="Billed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984" y="5645793"/>
            <a:ext cx="1524000" cy="1143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da-DK" sz="3200" dirty="0">
                <a:latin typeface="Verdana" pitchFamily="34" charset="0"/>
              </a:rPr>
              <a:t>Beretning for 2022</a:t>
            </a:r>
            <a:endParaRPr lang="da-DK" sz="3200" dirty="0"/>
          </a:p>
        </p:txBody>
      </p:sp>
      <p:sp>
        <p:nvSpPr>
          <p:cNvPr id="2" name="Slide Number Placeholder 1"/>
          <p:cNvSpPr>
            <a:spLocks noGrp="1"/>
          </p:cNvSpPr>
          <p:nvPr>
            <p:ph type="sldNum" sz="quarter" idx="12"/>
          </p:nvPr>
        </p:nvSpPr>
        <p:spPr/>
        <p:txBody>
          <a:bodyPr/>
          <a:lstStyle/>
          <a:p>
            <a:fld id="{0B1EDD01-C965-4A62-85A3-5B2FBE971B21}" type="slidenum">
              <a:rPr lang="da-DK" smtClean="0"/>
              <a:pPr/>
              <a:t>10</a:t>
            </a:fld>
            <a:endParaRPr lang="da-DK"/>
          </a:p>
        </p:txBody>
      </p:sp>
      <p:graphicFrame>
        <p:nvGraphicFramePr>
          <p:cNvPr id="11" name="Diagram 10"/>
          <p:cNvGraphicFramePr/>
          <p:nvPr>
            <p:extLst>
              <p:ext uri="{D42A27DB-BD31-4B8C-83A1-F6EECF244321}">
                <p14:modId xmlns:p14="http://schemas.microsoft.com/office/powerpoint/2010/main" val="3706649796"/>
              </p:ext>
            </p:extLst>
          </p:nvPr>
        </p:nvGraphicFramePr>
        <p:xfrm>
          <a:off x="1331640" y="1340768"/>
          <a:ext cx="6144344" cy="4176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4113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32656"/>
            <a:ext cx="7488832" cy="850106"/>
          </a:xfrm>
        </p:spPr>
        <p:txBody>
          <a:bodyPr/>
          <a:lstStyle/>
          <a:p>
            <a:r>
              <a:rPr lang="da-DK" dirty="0">
                <a:latin typeface="Verdana" pitchFamily="34" charset="0"/>
              </a:rPr>
              <a:t>Beretning for 2022</a:t>
            </a:r>
            <a:endParaRPr lang="da-DK" dirty="0"/>
          </a:p>
        </p:txBody>
      </p:sp>
      <p:sp>
        <p:nvSpPr>
          <p:cNvPr id="3" name="Slide Number Placeholder 2"/>
          <p:cNvSpPr>
            <a:spLocks noGrp="1"/>
          </p:cNvSpPr>
          <p:nvPr>
            <p:ph type="sldNum" sz="quarter" idx="12"/>
          </p:nvPr>
        </p:nvSpPr>
        <p:spPr/>
        <p:txBody>
          <a:bodyPr/>
          <a:lstStyle/>
          <a:p>
            <a:fld id="{0B1EDD01-C965-4A62-85A3-5B2FBE971B21}" type="slidenum">
              <a:rPr lang="da-DK" smtClean="0"/>
              <a:pPr/>
              <a:t>11</a:t>
            </a:fld>
            <a:endParaRPr lang="da-DK"/>
          </a:p>
        </p:txBody>
      </p:sp>
      <p:graphicFrame>
        <p:nvGraphicFramePr>
          <p:cNvPr id="7" name="Diagram 6"/>
          <p:cNvGraphicFramePr/>
          <p:nvPr>
            <p:extLst>
              <p:ext uri="{D42A27DB-BD31-4B8C-83A1-F6EECF244321}">
                <p14:modId xmlns:p14="http://schemas.microsoft.com/office/powerpoint/2010/main" val="1413288465"/>
              </p:ext>
            </p:extLst>
          </p:nvPr>
        </p:nvGraphicFramePr>
        <p:xfrm>
          <a:off x="827584" y="1493416"/>
          <a:ext cx="7488832" cy="4552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6554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683568" y="207920"/>
            <a:ext cx="7772400" cy="1143000"/>
          </a:xfrm>
        </p:spPr>
        <p:txBody>
          <a:bodyPr>
            <a:normAutofit/>
          </a:bodyPr>
          <a:lstStyle/>
          <a:p>
            <a:r>
              <a:rPr lang="da-DK" sz="3200" dirty="0">
                <a:latin typeface="Verdana" pitchFamily="34" charset="0"/>
              </a:rPr>
              <a:t>Beretning for 2022</a:t>
            </a:r>
          </a:p>
        </p:txBody>
      </p:sp>
      <p:sp>
        <p:nvSpPr>
          <p:cNvPr id="3076" name="Text Box 4"/>
          <p:cNvSpPr txBox="1">
            <a:spLocks noChangeArrowheads="1"/>
          </p:cNvSpPr>
          <p:nvPr/>
        </p:nvSpPr>
        <p:spPr bwMode="auto">
          <a:xfrm>
            <a:off x="1279525" y="3089275"/>
            <a:ext cx="184150" cy="457200"/>
          </a:xfrm>
          <a:prstGeom prst="rect">
            <a:avLst/>
          </a:prstGeom>
          <a:noFill/>
          <a:ln w="9525">
            <a:noFill/>
            <a:miter lim="800000"/>
            <a:headEnd/>
            <a:tailEnd/>
          </a:ln>
        </p:spPr>
        <p:txBody>
          <a:bodyPr wrap="none">
            <a:spAutoFit/>
          </a:bodyPr>
          <a:lstStyle/>
          <a:p>
            <a:endParaRPr lang="en-US"/>
          </a:p>
        </p:txBody>
      </p:sp>
      <p:sp>
        <p:nvSpPr>
          <p:cNvPr id="2" name="Slide Number Placeholder 1"/>
          <p:cNvSpPr>
            <a:spLocks noGrp="1"/>
          </p:cNvSpPr>
          <p:nvPr>
            <p:ph type="sldNum" sz="quarter" idx="12"/>
          </p:nvPr>
        </p:nvSpPr>
        <p:spPr/>
        <p:txBody>
          <a:bodyPr/>
          <a:lstStyle/>
          <a:p>
            <a:fld id="{0B1EDD01-C965-4A62-85A3-5B2FBE971B21}" type="slidenum">
              <a:rPr lang="da-DK" smtClean="0"/>
              <a:pPr/>
              <a:t>12</a:t>
            </a:fld>
            <a:endParaRPr lang="da-DK"/>
          </a:p>
        </p:txBody>
      </p:sp>
      <p:sp>
        <p:nvSpPr>
          <p:cNvPr id="3" name="Tekstfelt 2"/>
          <p:cNvSpPr txBox="1"/>
          <p:nvPr/>
        </p:nvSpPr>
        <p:spPr>
          <a:xfrm>
            <a:off x="781702" y="1556462"/>
            <a:ext cx="7892673" cy="4524315"/>
          </a:xfrm>
          <a:prstGeom prst="rect">
            <a:avLst/>
          </a:prstGeom>
          <a:noFill/>
        </p:spPr>
        <p:txBody>
          <a:bodyPr wrap="none" rtlCol="0">
            <a:spAutoFit/>
          </a:bodyPr>
          <a:lstStyle/>
          <a:p>
            <a:pPr algn="ctr"/>
            <a:r>
              <a:rPr lang="da-DK" sz="3200" b="1" dirty="0"/>
              <a:t>Nyt værk fordi :</a:t>
            </a:r>
          </a:p>
          <a:p>
            <a:pPr algn="ctr"/>
            <a:endParaRPr lang="da-DK" sz="3200" b="1" dirty="0"/>
          </a:p>
          <a:p>
            <a:pPr algn="ctr"/>
            <a:r>
              <a:rPr lang="da-DK" sz="3200" b="1" dirty="0"/>
              <a:t>Vi får mere lagerplads til halm.</a:t>
            </a:r>
          </a:p>
          <a:p>
            <a:pPr algn="ctr"/>
            <a:r>
              <a:rPr lang="da-DK" sz="3200" b="1" dirty="0"/>
              <a:t>Vi får mere kapacitet til varmt vand.</a:t>
            </a:r>
          </a:p>
          <a:p>
            <a:pPr algn="ctr"/>
            <a:r>
              <a:rPr lang="da-DK" sz="3200" b="1" dirty="0"/>
              <a:t>Vi får ny halmkedel.</a:t>
            </a:r>
          </a:p>
          <a:p>
            <a:pPr algn="ctr"/>
            <a:r>
              <a:rPr lang="da-DK" sz="3200" b="1" dirty="0"/>
              <a:t>Bedre tilkørselsforhold.</a:t>
            </a:r>
          </a:p>
          <a:p>
            <a:pPr algn="ctr"/>
            <a:r>
              <a:rPr lang="da-DK" sz="3200" b="1" dirty="0"/>
              <a:t>Vi får plads til at bruge flere energi kilder.</a:t>
            </a:r>
          </a:p>
          <a:p>
            <a:pPr algn="ctr"/>
            <a:r>
              <a:rPr lang="da-DK" sz="3200" b="1" dirty="0"/>
              <a:t>Vi kan tilbyde samarbejde med andre værker.</a:t>
            </a:r>
          </a:p>
          <a:p>
            <a:pPr algn="ctr"/>
            <a:endParaRPr lang="da-DK" sz="3200" b="1" dirty="0"/>
          </a:p>
        </p:txBody>
      </p:sp>
    </p:spTree>
    <p:extLst>
      <p:ext uri="{BB962C8B-B14F-4D97-AF65-F5344CB8AC3E}">
        <p14:creationId xmlns:p14="http://schemas.microsoft.com/office/powerpoint/2010/main" val="239015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683568" y="207920"/>
            <a:ext cx="7772400" cy="1143000"/>
          </a:xfrm>
        </p:spPr>
        <p:txBody>
          <a:bodyPr>
            <a:normAutofit/>
          </a:bodyPr>
          <a:lstStyle/>
          <a:p>
            <a:r>
              <a:rPr lang="da-DK" sz="3200" dirty="0">
                <a:latin typeface="Verdana" pitchFamily="34" charset="0"/>
              </a:rPr>
              <a:t>Beretning for 2022</a:t>
            </a:r>
          </a:p>
        </p:txBody>
      </p:sp>
      <p:sp>
        <p:nvSpPr>
          <p:cNvPr id="3076" name="Text Box 4"/>
          <p:cNvSpPr txBox="1">
            <a:spLocks noChangeArrowheads="1"/>
          </p:cNvSpPr>
          <p:nvPr/>
        </p:nvSpPr>
        <p:spPr bwMode="auto">
          <a:xfrm>
            <a:off x="1279525" y="3089275"/>
            <a:ext cx="184150" cy="457200"/>
          </a:xfrm>
          <a:prstGeom prst="rect">
            <a:avLst/>
          </a:prstGeom>
          <a:noFill/>
          <a:ln w="9525">
            <a:noFill/>
            <a:miter lim="800000"/>
            <a:headEnd/>
            <a:tailEnd/>
          </a:ln>
        </p:spPr>
        <p:txBody>
          <a:bodyPr wrap="none">
            <a:spAutoFit/>
          </a:bodyPr>
          <a:lstStyle/>
          <a:p>
            <a:endParaRPr lang="en-US"/>
          </a:p>
        </p:txBody>
      </p:sp>
      <p:sp>
        <p:nvSpPr>
          <p:cNvPr id="2" name="Slide Number Placeholder 1"/>
          <p:cNvSpPr>
            <a:spLocks noGrp="1"/>
          </p:cNvSpPr>
          <p:nvPr>
            <p:ph type="sldNum" sz="quarter" idx="12"/>
          </p:nvPr>
        </p:nvSpPr>
        <p:spPr/>
        <p:txBody>
          <a:bodyPr/>
          <a:lstStyle/>
          <a:p>
            <a:fld id="{0B1EDD01-C965-4A62-85A3-5B2FBE971B21}" type="slidenum">
              <a:rPr lang="da-DK" smtClean="0"/>
              <a:pPr/>
              <a:t>13</a:t>
            </a:fld>
            <a:endParaRPr lang="da-DK"/>
          </a:p>
        </p:txBody>
      </p:sp>
      <p:sp>
        <p:nvSpPr>
          <p:cNvPr id="3" name="Tekstfelt 2"/>
          <p:cNvSpPr txBox="1"/>
          <p:nvPr/>
        </p:nvSpPr>
        <p:spPr>
          <a:xfrm>
            <a:off x="3203848" y="1556462"/>
            <a:ext cx="5688632" cy="5509200"/>
          </a:xfrm>
          <a:prstGeom prst="rect">
            <a:avLst/>
          </a:prstGeom>
          <a:noFill/>
        </p:spPr>
        <p:txBody>
          <a:bodyPr wrap="square" rtlCol="0">
            <a:spAutoFit/>
          </a:bodyPr>
          <a:lstStyle/>
          <a:p>
            <a:pPr algn="ctr"/>
            <a:r>
              <a:rPr lang="da-DK" sz="3200" b="1" dirty="0"/>
              <a:t>     Hvordan får vi et nyt værk :</a:t>
            </a:r>
          </a:p>
          <a:p>
            <a:pPr algn="ctr"/>
            <a:r>
              <a:rPr lang="da-DK" sz="3200" b="1" dirty="0"/>
              <a:t>Vi har valgt en rådgiver til at tegne en skitse. </a:t>
            </a:r>
          </a:p>
          <a:p>
            <a:pPr algn="ctr"/>
            <a:r>
              <a:rPr lang="da-DK" sz="3200" b="1" dirty="0"/>
              <a:t>Klar d. 10.03.23 </a:t>
            </a:r>
          </a:p>
          <a:p>
            <a:pPr algn="ctr"/>
            <a:r>
              <a:rPr lang="da-DK" sz="3200" b="1" dirty="0"/>
              <a:t>Vi skal lave et EU udbud og vælge en entreprenør.</a:t>
            </a:r>
          </a:p>
          <a:p>
            <a:pPr algn="ctr"/>
            <a:r>
              <a:rPr lang="da-DK" sz="3200" b="1" dirty="0"/>
              <a:t>Forventet klar d. 01.04.24</a:t>
            </a:r>
          </a:p>
          <a:p>
            <a:pPr algn="ctr"/>
            <a:r>
              <a:rPr lang="da-DK" sz="3200" b="1" dirty="0"/>
              <a:t>Opførsel af nyt værk.</a:t>
            </a:r>
          </a:p>
          <a:p>
            <a:pPr algn="ctr"/>
            <a:r>
              <a:rPr lang="da-DK" sz="3200" b="1" dirty="0"/>
              <a:t>Forventet klar 2027</a:t>
            </a:r>
          </a:p>
          <a:p>
            <a:pPr algn="ctr"/>
            <a:endParaRPr lang="da-DK" sz="3200" b="1" dirty="0"/>
          </a:p>
          <a:p>
            <a:pPr algn="ctr"/>
            <a:endParaRPr lang="da-DK" sz="3200" b="1" dirty="0"/>
          </a:p>
        </p:txBody>
      </p:sp>
      <p:pic>
        <p:nvPicPr>
          <p:cNvPr id="5" name="Billede 4">
            <a:extLst>
              <a:ext uri="{FF2B5EF4-FFF2-40B4-BE49-F238E27FC236}">
                <a16:creationId xmlns:a16="http://schemas.microsoft.com/office/drawing/2014/main" id="{CAC341CD-2FBE-DC89-8F5C-A4BEA52F569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1520" y="980728"/>
            <a:ext cx="3312368" cy="5112568"/>
          </a:xfrm>
          <a:prstGeom prst="rect">
            <a:avLst/>
          </a:prstGeom>
        </p:spPr>
      </p:pic>
    </p:spTree>
    <p:extLst>
      <p:ext uri="{BB962C8B-B14F-4D97-AF65-F5344CB8AC3E}">
        <p14:creationId xmlns:p14="http://schemas.microsoft.com/office/powerpoint/2010/main" val="931418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udendørs, græs, strand, overskyet&#10;&#10;Automatisk genereret beskrivelse">
            <a:extLst>
              <a:ext uri="{FF2B5EF4-FFF2-40B4-BE49-F238E27FC236}">
                <a16:creationId xmlns:a16="http://schemas.microsoft.com/office/drawing/2014/main" id="{01A27326-879E-4129-94E0-897AA0FC1A8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95536" y="1651462"/>
            <a:ext cx="7776864" cy="4682970"/>
          </a:xfrm>
          <a:prstGeom prst="rect">
            <a:avLst/>
          </a:prstGeom>
        </p:spPr>
      </p:pic>
      <p:sp>
        <p:nvSpPr>
          <p:cNvPr id="3076" name="Text Box 4"/>
          <p:cNvSpPr txBox="1">
            <a:spLocks noChangeArrowheads="1"/>
          </p:cNvSpPr>
          <p:nvPr/>
        </p:nvSpPr>
        <p:spPr bwMode="auto">
          <a:xfrm>
            <a:off x="1279525" y="3089275"/>
            <a:ext cx="184150" cy="457200"/>
          </a:xfrm>
          <a:prstGeom prst="rect">
            <a:avLst/>
          </a:prstGeom>
          <a:noFill/>
          <a:ln w="9525">
            <a:noFill/>
            <a:miter lim="800000"/>
            <a:headEnd/>
            <a:tailEnd/>
          </a:ln>
        </p:spPr>
        <p:txBody>
          <a:bodyPr wrap="none">
            <a:spAutoFit/>
          </a:bodyPr>
          <a:lstStyle/>
          <a:p>
            <a:endParaRPr lang="en-US"/>
          </a:p>
        </p:txBody>
      </p:sp>
      <p:sp>
        <p:nvSpPr>
          <p:cNvPr id="3" name="Tekstfelt 2"/>
          <p:cNvSpPr txBox="1"/>
          <p:nvPr/>
        </p:nvSpPr>
        <p:spPr>
          <a:xfrm>
            <a:off x="4596431" y="1038573"/>
            <a:ext cx="277640" cy="584775"/>
          </a:xfrm>
          <a:prstGeom prst="rect">
            <a:avLst/>
          </a:prstGeom>
          <a:noFill/>
        </p:spPr>
        <p:txBody>
          <a:bodyPr wrap="none" rtlCol="0">
            <a:spAutoFit/>
          </a:bodyPr>
          <a:lstStyle/>
          <a:p>
            <a:pPr algn="ctr">
              <a:spcAft>
                <a:spcPts val="600"/>
              </a:spcAft>
            </a:pPr>
            <a:r>
              <a:rPr lang="da-DK" sz="3200" b="1" dirty="0"/>
              <a:t> </a:t>
            </a:r>
            <a:endParaRPr lang="da-DK" sz="3200" b="1"/>
          </a:p>
        </p:txBody>
      </p:sp>
      <p:sp>
        <p:nvSpPr>
          <p:cNvPr id="6" name="Tekstfelt 5">
            <a:extLst>
              <a:ext uri="{FF2B5EF4-FFF2-40B4-BE49-F238E27FC236}">
                <a16:creationId xmlns:a16="http://schemas.microsoft.com/office/drawing/2014/main" id="{4DAF49A3-CA76-7341-4D2F-3A5420248AF4}"/>
              </a:ext>
            </a:extLst>
          </p:cNvPr>
          <p:cNvSpPr txBox="1"/>
          <p:nvPr/>
        </p:nvSpPr>
        <p:spPr>
          <a:xfrm>
            <a:off x="2123728" y="1623348"/>
            <a:ext cx="3960440" cy="923330"/>
          </a:xfrm>
          <a:prstGeom prst="rect">
            <a:avLst/>
          </a:prstGeom>
          <a:noFill/>
        </p:spPr>
        <p:txBody>
          <a:bodyPr wrap="square">
            <a:spAutoFit/>
          </a:bodyPr>
          <a:lstStyle/>
          <a:p>
            <a:pPr algn="ctr"/>
            <a:r>
              <a:rPr lang="da-DK" sz="1800" b="1" dirty="0"/>
              <a:t>Projekt Rodskov</a:t>
            </a:r>
          </a:p>
          <a:p>
            <a:pPr algn="ctr"/>
            <a:r>
              <a:rPr lang="da-DK" b="1" dirty="0"/>
              <a:t>Mulighed for 198 nye</a:t>
            </a:r>
            <a:r>
              <a:rPr lang="da-DK" sz="1800" b="1" dirty="0"/>
              <a:t> forbrugere</a:t>
            </a:r>
          </a:p>
          <a:p>
            <a:pPr algn="ctr"/>
            <a:r>
              <a:rPr lang="da-DK" sz="1800" b="1" dirty="0"/>
              <a:t>Ny rørledning  </a:t>
            </a:r>
          </a:p>
        </p:txBody>
      </p:sp>
      <p:sp>
        <p:nvSpPr>
          <p:cNvPr id="10" name="Tekstfelt 9">
            <a:extLst>
              <a:ext uri="{FF2B5EF4-FFF2-40B4-BE49-F238E27FC236}">
                <a16:creationId xmlns:a16="http://schemas.microsoft.com/office/drawing/2014/main" id="{99EF94B5-DE9D-9625-1832-F537F8A271F9}"/>
              </a:ext>
            </a:extLst>
          </p:cNvPr>
          <p:cNvSpPr txBox="1"/>
          <p:nvPr/>
        </p:nvSpPr>
        <p:spPr>
          <a:xfrm>
            <a:off x="2699792" y="476672"/>
            <a:ext cx="4572000" cy="584775"/>
          </a:xfrm>
          <a:prstGeom prst="rect">
            <a:avLst/>
          </a:prstGeom>
          <a:noFill/>
        </p:spPr>
        <p:txBody>
          <a:bodyPr wrap="square">
            <a:spAutoFit/>
          </a:bodyPr>
          <a:lstStyle/>
          <a:p>
            <a:r>
              <a:rPr lang="da-DK" sz="3200" dirty="0">
                <a:latin typeface="Verdana" pitchFamily="34" charset="0"/>
              </a:rPr>
              <a:t>Beretning for 2022</a:t>
            </a:r>
            <a:endParaRPr lang="da-DK" sz="3200" dirty="0"/>
          </a:p>
        </p:txBody>
      </p:sp>
    </p:spTree>
    <p:extLst>
      <p:ext uri="{BB962C8B-B14F-4D97-AF65-F5344CB8AC3E}">
        <p14:creationId xmlns:p14="http://schemas.microsoft.com/office/powerpoint/2010/main" val="1888196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1279525" y="3089275"/>
            <a:ext cx="184150" cy="457200"/>
          </a:xfrm>
          <a:prstGeom prst="rect">
            <a:avLst/>
          </a:prstGeom>
          <a:noFill/>
          <a:ln w="9525">
            <a:noFill/>
            <a:miter lim="800000"/>
            <a:headEnd/>
            <a:tailEnd/>
          </a:ln>
        </p:spPr>
        <p:txBody>
          <a:bodyPr wrap="none">
            <a:spAutoFit/>
          </a:bodyPr>
          <a:lstStyle/>
          <a:p>
            <a:endParaRPr lang="en-US"/>
          </a:p>
        </p:txBody>
      </p:sp>
      <p:sp>
        <p:nvSpPr>
          <p:cNvPr id="3" name="Tekstfelt 2"/>
          <p:cNvSpPr txBox="1"/>
          <p:nvPr/>
        </p:nvSpPr>
        <p:spPr>
          <a:xfrm>
            <a:off x="4596431" y="1038573"/>
            <a:ext cx="277640" cy="584775"/>
          </a:xfrm>
          <a:prstGeom prst="rect">
            <a:avLst/>
          </a:prstGeom>
          <a:noFill/>
        </p:spPr>
        <p:txBody>
          <a:bodyPr wrap="none" rtlCol="0">
            <a:spAutoFit/>
          </a:bodyPr>
          <a:lstStyle/>
          <a:p>
            <a:pPr algn="ctr">
              <a:spcAft>
                <a:spcPts val="600"/>
              </a:spcAft>
            </a:pPr>
            <a:r>
              <a:rPr lang="da-DK" sz="3200" b="1" dirty="0"/>
              <a:t> </a:t>
            </a:r>
            <a:endParaRPr lang="da-DK" sz="3200" b="1"/>
          </a:p>
        </p:txBody>
      </p:sp>
      <p:sp>
        <p:nvSpPr>
          <p:cNvPr id="10" name="Tekstfelt 9">
            <a:extLst>
              <a:ext uri="{FF2B5EF4-FFF2-40B4-BE49-F238E27FC236}">
                <a16:creationId xmlns:a16="http://schemas.microsoft.com/office/drawing/2014/main" id="{99EF94B5-DE9D-9625-1832-F537F8A271F9}"/>
              </a:ext>
            </a:extLst>
          </p:cNvPr>
          <p:cNvSpPr txBox="1"/>
          <p:nvPr/>
        </p:nvSpPr>
        <p:spPr>
          <a:xfrm>
            <a:off x="2699792" y="476672"/>
            <a:ext cx="4572000" cy="584775"/>
          </a:xfrm>
          <a:prstGeom prst="rect">
            <a:avLst/>
          </a:prstGeom>
          <a:noFill/>
        </p:spPr>
        <p:txBody>
          <a:bodyPr wrap="square">
            <a:spAutoFit/>
          </a:bodyPr>
          <a:lstStyle/>
          <a:p>
            <a:r>
              <a:rPr lang="da-DK" sz="3200" dirty="0">
                <a:latin typeface="Verdana" pitchFamily="34" charset="0"/>
              </a:rPr>
              <a:t>Beretning for 2022</a:t>
            </a:r>
            <a:endParaRPr lang="da-DK" sz="3200" dirty="0"/>
          </a:p>
        </p:txBody>
      </p:sp>
      <p:pic>
        <p:nvPicPr>
          <p:cNvPr id="2" name="Picture 2">
            <a:extLst>
              <a:ext uri="{FF2B5EF4-FFF2-40B4-BE49-F238E27FC236}">
                <a16:creationId xmlns:a16="http://schemas.microsoft.com/office/drawing/2014/main" id="{3812C656-981C-42CA-4469-F288C5CDB5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0" y="1196752"/>
            <a:ext cx="8172400"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237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lede 3" descr="Et billede, der indeholder udendørs, græs, strand, overskyet&#10;&#10;Automatisk genereret beskrivelse">
            <a:extLst>
              <a:ext uri="{FF2B5EF4-FFF2-40B4-BE49-F238E27FC236}">
                <a16:creationId xmlns:a16="http://schemas.microsoft.com/office/drawing/2014/main" id="{01A27326-879E-4129-94E0-897AA0FC1A8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137" name="Freeform: Shape 136">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2393" y="1"/>
            <a:ext cx="547160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76" name="Text Box 4"/>
          <p:cNvSpPr txBox="1">
            <a:spLocks noChangeArrowheads="1"/>
          </p:cNvSpPr>
          <p:nvPr/>
        </p:nvSpPr>
        <p:spPr bwMode="auto">
          <a:xfrm>
            <a:off x="1279525" y="3089275"/>
            <a:ext cx="184150" cy="457200"/>
          </a:xfrm>
          <a:prstGeom prst="rect">
            <a:avLst/>
          </a:prstGeom>
          <a:noFill/>
          <a:ln w="9525">
            <a:noFill/>
            <a:miter lim="800000"/>
            <a:headEnd/>
            <a:tailEnd/>
          </a:ln>
        </p:spPr>
        <p:txBody>
          <a:bodyPr wrap="none">
            <a:spAutoFit/>
          </a:bodyPr>
          <a:lstStyle/>
          <a:p>
            <a:endParaRPr lang="en-US"/>
          </a:p>
        </p:txBody>
      </p:sp>
      <p:sp>
        <p:nvSpPr>
          <p:cNvPr id="3" name="Tekstfelt 2"/>
          <p:cNvSpPr txBox="1"/>
          <p:nvPr/>
        </p:nvSpPr>
        <p:spPr>
          <a:xfrm>
            <a:off x="4596431" y="1038573"/>
            <a:ext cx="277640" cy="584775"/>
          </a:xfrm>
          <a:prstGeom prst="rect">
            <a:avLst/>
          </a:prstGeom>
          <a:noFill/>
        </p:spPr>
        <p:txBody>
          <a:bodyPr wrap="none" rtlCol="0">
            <a:spAutoFit/>
          </a:bodyPr>
          <a:lstStyle/>
          <a:p>
            <a:pPr algn="ctr">
              <a:spcAft>
                <a:spcPts val="600"/>
              </a:spcAft>
            </a:pPr>
            <a:r>
              <a:rPr lang="da-DK" sz="3200" b="1" dirty="0"/>
              <a:t> </a:t>
            </a:r>
            <a:endParaRPr lang="da-DK" sz="3200" b="1"/>
          </a:p>
        </p:txBody>
      </p:sp>
      <p:pic>
        <p:nvPicPr>
          <p:cNvPr id="6" name="Billede 5" descr="Et billede, der indeholder udendørs, græs, mand, ung&#10;&#10;Automatisk genereret beskrivelse">
            <a:extLst>
              <a:ext uri="{FF2B5EF4-FFF2-40B4-BE49-F238E27FC236}">
                <a16:creationId xmlns:a16="http://schemas.microsoft.com/office/drawing/2014/main" id="{8D91C661-F833-4A49-9DBB-F2A9A13FF6E2}"/>
              </a:ext>
            </a:extLst>
          </p:cNvPr>
          <p:cNvPicPr>
            <a:picLocks noChangeAspect="1"/>
          </p:cNvPicPr>
          <p:nvPr/>
        </p:nvPicPr>
        <p:blipFill rotWithShape="1">
          <a:blip r:embed="rId3">
            <a:extLst>
              <a:ext uri="{28A0092B-C50C-407E-A947-70E740481C1C}">
                <a14:useLocalDpi xmlns:a14="http://schemas.microsoft.com/office/drawing/2010/main" val="0"/>
              </a:ext>
            </a:extLst>
          </a:blip>
          <a:srcRect l="26333" r="15157" b="1"/>
          <a:stretch/>
        </p:blipFill>
        <p:spPr>
          <a:xfrm>
            <a:off x="3797315" y="-4541"/>
            <a:ext cx="5346685"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sp>
        <p:nvSpPr>
          <p:cNvPr id="2" name="Tekstfelt 1">
            <a:extLst>
              <a:ext uri="{FF2B5EF4-FFF2-40B4-BE49-F238E27FC236}">
                <a16:creationId xmlns:a16="http://schemas.microsoft.com/office/drawing/2014/main" id="{36277790-BF3A-4102-A8DC-10D73925A617}"/>
              </a:ext>
            </a:extLst>
          </p:cNvPr>
          <p:cNvSpPr txBox="1"/>
          <p:nvPr/>
        </p:nvSpPr>
        <p:spPr>
          <a:xfrm>
            <a:off x="4874071" y="764704"/>
            <a:ext cx="3154313" cy="646331"/>
          </a:xfrm>
          <a:prstGeom prst="rect">
            <a:avLst/>
          </a:prstGeom>
          <a:noFill/>
        </p:spPr>
        <p:txBody>
          <a:bodyPr wrap="square" rtlCol="0">
            <a:spAutoFit/>
          </a:bodyPr>
          <a:lstStyle/>
          <a:p>
            <a:r>
              <a:rPr lang="da-DK" dirty="0"/>
              <a:t>1136 meter hovedledning</a:t>
            </a:r>
          </a:p>
          <a:p>
            <a:r>
              <a:rPr lang="da-DK" dirty="0"/>
              <a:t>1193 meter stikledning</a:t>
            </a:r>
          </a:p>
        </p:txBody>
      </p:sp>
    </p:spTree>
    <p:extLst>
      <p:ext uri="{BB962C8B-B14F-4D97-AF65-F5344CB8AC3E}">
        <p14:creationId xmlns:p14="http://schemas.microsoft.com/office/powerpoint/2010/main" val="2518400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609600" y="228600"/>
            <a:ext cx="7772400" cy="1143000"/>
          </a:xfrm>
        </p:spPr>
        <p:txBody>
          <a:bodyPr>
            <a:normAutofit/>
          </a:bodyPr>
          <a:lstStyle/>
          <a:p>
            <a:r>
              <a:rPr lang="da-DK" sz="3600" dirty="0">
                <a:latin typeface="Verdana" pitchFamily="34" charset="0"/>
              </a:rPr>
              <a:t>Generalforsamling 2023</a:t>
            </a:r>
            <a:endParaRPr lang="da-DK" dirty="0"/>
          </a:p>
        </p:txBody>
      </p:sp>
      <p:sp>
        <p:nvSpPr>
          <p:cNvPr id="2" name="Slide Number Placeholder 1"/>
          <p:cNvSpPr>
            <a:spLocks noGrp="1"/>
          </p:cNvSpPr>
          <p:nvPr>
            <p:ph type="sldNum" sz="quarter" idx="12"/>
          </p:nvPr>
        </p:nvSpPr>
        <p:spPr/>
        <p:txBody>
          <a:bodyPr/>
          <a:lstStyle/>
          <a:p>
            <a:fld id="{0B1EDD01-C965-4A62-85A3-5B2FBE971B21}" type="slidenum">
              <a:rPr lang="da-DK" smtClean="0"/>
              <a:pPr/>
              <a:t>17</a:t>
            </a:fld>
            <a:endParaRPr lang="da-DK"/>
          </a:p>
        </p:txBody>
      </p:sp>
      <p:pic>
        <p:nvPicPr>
          <p:cNvPr id="3" name="Billede 2">
            <a:extLst>
              <a:ext uri="{FF2B5EF4-FFF2-40B4-BE49-F238E27FC236}">
                <a16:creationId xmlns:a16="http://schemas.microsoft.com/office/drawing/2014/main" id="{45B1E4F6-528B-20FC-414E-399569A8C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2514600"/>
            <a:ext cx="4277072" cy="2138536"/>
          </a:xfrm>
          <a:prstGeom prst="rect">
            <a:avLst/>
          </a:prstGeom>
        </p:spPr>
      </p:pic>
      <p:sp>
        <p:nvSpPr>
          <p:cNvPr id="4" name="Tekstfelt 3">
            <a:extLst>
              <a:ext uri="{FF2B5EF4-FFF2-40B4-BE49-F238E27FC236}">
                <a16:creationId xmlns:a16="http://schemas.microsoft.com/office/drawing/2014/main" id="{17F9E26A-49C3-44C8-9A1C-92BC8F276A57}"/>
              </a:ext>
            </a:extLst>
          </p:cNvPr>
          <p:cNvSpPr txBox="1"/>
          <p:nvPr/>
        </p:nvSpPr>
        <p:spPr>
          <a:xfrm>
            <a:off x="2123728" y="5157192"/>
            <a:ext cx="4536504" cy="707886"/>
          </a:xfrm>
          <a:prstGeom prst="rect">
            <a:avLst/>
          </a:prstGeom>
          <a:noFill/>
        </p:spPr>
        <p:txBody>
          <a:bodyPr wrap="square" rtlCol="0">
            <a:spAutoFit/>
          </a:bodyPr>
          <a:lstStyle/>
          <a:p>
            <a:r>
              <a:rPr lang="da-DK" sz="4000" dirty="0"/>
              <a:t>Nyt grønt logo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683568" y="207920"/>
            <a:ext cx="7772400" cy="1143000"/>
          </a:xfrm>
        </p:spPr>
        <p:txBody>
          <a:bodyPr>
            <a:normAutofit/>
          </a:bodyPr>
          <a:lstStyle/>
          <a:p>
            <a:r>
              <a:rPr lang="da-DK" sz="3200" dirty="0">
                <a:latin typeface="Verdana" pitchFamily="34" charset="0"/>
              </a:rPr>
              <a:t>Beretning for 2023</a:t>
            </a:r>
          </a:p>
        </p:txBody>
      </p:sp>
      <p:graphicFrame>
        <p:nvGraphicFramePr>
          <p:cNvPr id="3074" name="Object 3"/>
          <p:cNvGraphicFramePr>
            <a:graphicFrameLocks noChangeAspect="1"/>
          </p:cNvGraphicFramePr>
          <p:nvPr>
            <p:extLst>
              <p:ext uri="{D42A27DB-BD31-4B8C-83A1-F6EECF244321}">
                <p14:modId xmlns:p14="http://schemas.microsoft.com/office/powerpoint/2010/main" val="626620295"/>
              </p:ext>
            </p:extLst>
          </p:nvPr>
        </p:nvGraphicFramePr>
        <p:xfrm>
          <a:off x="1487632" y="3933056"/>
          <a:ext cx="6968336" cy="1849438"/>
        </p:xfrm>
        <a:graphic>
          <a:graphicData uri="http://schemas.openxmlformats.org/presentationml/2006/ole">
            <mc:AlternateContent xmlns:mc="http://schemas.openxmlformats.org/markup-compatibility/2006">
              <mc:Choice xmlns:v="urn:schemas-microsoft-com:vml" Requires="v">
                <p:oleObj name="Document" r:id="rId2" imgW="6281342" imgH="1851747" progId="Word.Document.8">
                  <p:embed/>
                </p:oleObj>
              </mc:Choice>
              <mc:Fallback>
                <p:oleObj name="Document" r:id="rId2" imgW="6281342" imgH="1851747" progId="Word.Document.8">
                  <p:embed/>
                  <p:pic>
                    <p:nvPicPr>
                      <p:cNvPr id="307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632" y="3933056"/>
                        <a:ext cx="6968336" cy="1849438"/>
                      </a:xfrm>
                      <a:prstGeom prst="rect">
                        <a:avLst/>
                      </a:prstGeom>
                      <a:noFill/>
                      <a:ln>
                        <a:noFill/>
                      </a:ln>
                      <a:effectLst/>
                    </p:spPr>
                  </p:pic>
                </p:oleObj>
              </mc:Fallback>
            </mc:AlternateContent>
          </a:graphicData>
        </a:graphic>
      </p:graphicFrame>
      <p:sp>
        <p:nvSpPr>
          <p:cNvPr id="3076" name="Text Box 4"/>
          <p:cNvSpPr txBox="1">
            <a:spLocks noChangeArrowheads="1"/>
          </p:cNvSpPr>
          <p:nvPr/>
        </p:nvSpPr>
        <p:spPr bwMode="auto">
          <a:xfrm>
            <a:off x="1279525" y="3089275"/>
            <a:ext cx="184150" cy="457200"/>
          </a:xfrm>
          <a:prstGeom prst="rect">
            <a:avLst/>
          </a:prstGeom>
          <a:noFill/>
          <a:ln w="9525">
            <a:noFill/>
            <a:miter lim="800000"/>
            <a:headEnd/>
            <a:tailEnd/>
          </a:ln>
        </p:spPr>
        <p:txBody>
          <a:bodyPr wrap="none">
            <a:spAutoFit/>
          </a:bodyPr>
          <a:lstStyle/>
          <a:p>
            <a:endParaRPr lang="en-US"/>
          </a:p>
        </p:txBody>
      </p:sp>
      <p:pic>
        <p:nvPicPr>
          <p:cNvPr id="3077" name="Picture 5"/>
          <p:cNvPicPr>
            <a:picLocks noChangeAspect="1" noChangeArrowheads="1"/>
          </p:cNvPicPr>
          <p:nvPr/>
        </p:nvPicPr>
        <p:blipFill>
          <a:blip r:embed="rId4" cstate="print"/>
          <a:srcRect/>
          <a:stretch>
            <a:fillRect/>
          </a:stretch>
        </p:blipFill>
        <p:spPr bwMode="auto">
          <a:xfrm>
            <a:off x="3707904" y="1386196"/>
            <a:ext cx="3276600" cy="222091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0B1EDD01-C965-4A62-85A3-5B2FBE971B21}" type="slidenum">
              <a:rPr lang="da-DK" smtClean="0"/>
              <a:pPr/>
              <a:t>18</a:t>
            </a:fld>
            <a:endParaRPr lang="da-DK"/>
          </a:p>
        </p:txBody>
      </p:sp>
      <p:pic>
        <p:nvPicPr>
          <p:cNvPr id="7" name="Billed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6096" y="1368287"/>
            <a:ext cx="1584176" cy="2256733"/>
          </a:xfrm>
          <a:prstGeom prst="rect">
            <a:avLst/>
          </a:prstGeom>
        </p:spPr>
      </p:pic>
    </p:spTree>
    <p:extLst>
      <p:ext uri="{BB962C8B-B14F-4D97-AF65-F5344CB8AC3E}">
        <p14:creationId xmlns:p14="http://schemas.microsoft.com/office/powerpoint/2010/main" val="1862815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260648"/>
            <a:ext cx="7772400" cy="1143000"/>
          </a:xfrm>
        </p:spPr>
        <p:txBody>
          <a:bodyPr/>
          <a:lstStyle/>
          <a:p>
            <a:r>
              <a:rPr lang="da-DK" sz="3600" dirty="0">
                <a:latin typeface="Verdana" pitchFamily="34" charset="0"/>
              </a:rPr>
              <a:t>Generalforsamling 22.03.2023</a:t>
            </a:r>
            <a:endParaRPr lang="da-DK" sz="3600" dirty="0"/>
          </a:p>
        </p:txBody>
      </p:sp>
      <p:sp>
        <p:nvSpPr>
          <p:cNvPr id="65537" name="Rectangle 1"/>
          <p:cNvSpPr>
            <a:spLocks noChangeArrowheads="1"/>
          </p:cNvSpPr>
          <p:nvPr/>
        </p:nvSpPr>
        <p:spPr bwMode="auto">
          <a:xfrm>
            <a:off x="755576" y="1988840"/>
            <a:ext cx="8136904" cy="3785652"/>
          </a:xfrm>
          <a:prstGeom prst="rect">
            <a:avLst/>
          </a:prstGeom>
          <a:noFill/>
          <a:ln w="9525">
            <a:noFill/>
            <a:miter lim="800000"/>
            <a:headEnd/>
            <a:tailEnd/>
          </a:ln>
          <a:effectLst/>
        </p:spPr>
        <p:txBody>
          <a:bodyPr vert="horz" wrap="square" lIns="0" tIns="45720" rIns="72000" bIns="45720" numCol="1" anchor="t" anchorCtr="0" compatLnSpc="1">
            <a:prstTxWarp prst="textNoShape">
              <a:avLst/>
            </a:prstTxWarp>
            <a:noAutofit/>
          </a:bodyPr>
          <a:lstStyle/>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Valg af dirigent.</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Bestyrelsens beretning for det forløbne regnskabsår.</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FF0000"/>
                </a:solidFill>
                <a:effectLst/>
                <a:latin typeface="Verdana" pitchFamily="34" charset="0"/>
                <a:ea typeface="Times New Roman" pitchFamily="18" charset="0"/>
                <a:cs typeface="Arial" pitchFamily="34" charset="0"/>
              </a:rPr>
              <a:t>Den reviderede årsrapport efter regnskabsloven fremlægges til </a:t>
            </a:r>
            <a:br>
              <a:rPr kumimoji="0" lang="da-DK" sz="1600" b="0" i="0" u="none" strike="noStrike" cap="none" normalizeH="0" baseline="0" dirty="0">
                <a:ln>
                  <a:noFill/>
                </a:ln>
                <a:solidFill>
                  <a:srgbClr val="FF0000"/>
                </a:solidFill>
                <a:effectLst/>
                <a:latin typeface="Verdana" pitchFamily="34" charset="0"/>
                <a:ea typeface="Times New Roman" pitchFamily="18" charset="0"/>
                <a:cs typeface="Arial" pitchFamily="34" charset="0"/>
              </a:rPr>
            </a:br>
            <a:r>
              <a:rPr kumimoji="0" lang="da-DK" sz="1600" b="0" i="0" u="none" strike="noStrike" cap="none" normalizeH="0" baseline="0" dirty="0">
                <a:ln>
                  <a:noFill/>
                </a:ln>
                <a:solidFill>
                  <a:srgbClr val="FF0000"/>
                </a:solidFill>
                <a:effectLst/>
                <a:latin typeface="Verdana" pitchFamily="34" charset="0"/>
                <a:ea typeface="Times New Roman" pitchFamily="18" charset="0"/>
                <a:cs typeface="Arial" pitchFamily="34" charset="0"/>
              </a:rPr>
              <a:t>        godkendelse.</a:t>
            </a:r>
            <a:endParaRPr kumimoji="0" lang="da-DK" sz="1600" b="0" i="0" u="none" strike="noStrike" cap="none" normalizeH="0" baseline="0" dirty="0">
              <a:ln>
                <a:noFill/>
              </a:ln>
              <a:solidFill>
                <a:srgbClr val="FF000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Budget opgjort efter varmeforsyningslovens prisbestemmelser for </a:t>
            </a:r>
            <a:b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b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indeværende drifts år fremlægges til orientering.</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indent="540000" eaLnBrk="0" fontAlgn="base" hangingPunct="0">
              <a:spcBef>
                <a:spcPct val="0"/>
              </a:spcBef>
              <a:spcAft>
                <a:spcPct val="0"/>
              </a:spcAft>
              <a:buFont typeface="+mj-lt"/>
              <a:buAutoNum type="arabicPeriod"/>
              <a:tabLst>
                <a:tab pos="1133475" algn="l"/>
              </a:tabLst>
            </a:pPr>
            <a:r>
              <a:rPr lang="da-DK" sz="1600" dirty="0">
                <a:solidFill>
                  <a:srgbClr val="000080"/>
                </a:solidFill>
                <a:latin typeface="Verdana" pitchFamily="34" charset="0"/>
                <a:ea typeface="Times New Roman" pitchFamily="18" charset="0"/>
                <a:cs typeface="Arial" pitchFamily="34" charset="0"/>
              </a:rPr>
              <a:t>Fremlæggelse af investeringsplan for kommende år til orientering</a:t>
            </a:r>
          </a:p>
          <a:p>
            <a:pPr indent="540000" eaLnBrk="0" fontAlgn="base" hangingPunct="0">
              <a:spcBef>
                <a:spcPct val="0"/>
              </a:spcBef>
              <a:spcAft>
                <a:spcPct val="0"/>
              </a:spcAft>
              <a:buFont typeface="+mj-lt"/>
              <a:buAutoNum type="arabicPeriod"/>
              <a:tabLst>
                <a:tab pos="1133475" algn="l"/>
              </a:tabLst>
            </a:pPr>
            <a:r>
              <a:rPr lang="da-DK" sz="1600" dirty="0">
                <a:solidFill>
                  <a:srgbClr val="000080"/>
                </a:solidFill>
                <a:latin typeface="Verdana" pitchFamily="34" charset="0"/>
                <a:ea typeface="Times New Roman" pitchFamily="18" charset="0"/>
                <a:cs typeface="Arial" pitchFamily="34" charset="0"/>
              </a:rPr>
              <a:t>Forslag fra bestyrelsen </a:t>
            </a:r>
          </a:p>
          <a:p>
            <a:pPr lvl="0" indent="540000" eaLnBrk="0" fontAlgn="base" hangingPunct="0">
              <a:spcBef>
                <a:spcPct val="0"/>
              </a:spcBef>
              <a:spcAft>
                <a:spcPct val="0"/>
              </a:spcAft>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Indkomne forslag fra andelshavere/varmeaftagere.</a:t>
            </a:r>
          </a:p>
          <a:p>
            <a:pPr lvl="0" indent="540000" eaLnBrk="0" fontAlgn="base" hangingPunct="0">
              <a:spcBef>
                <a:spcPct val="0"/>
              </a:spcBef>
              <a:spcAft>
                <a:spcPct val="0"/>
              </a:spcAft>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Valg af bestyrelsesmedlemmer.</a:t>
            </a:r>
          </a:p>
          <a:p>
            <a:pPr marR="0" lvl="0" algn="l" defTabSz="914400" rtl="0" eaLnBrk="0" fontAlgn="base" latinLnBrk="0" hangingPunct="0">
              <a:lnSpc>
                <a:spcPct val="100000"/>
              </a:lnSpc>
              <a:spcBef>
                <a:spcPct val="0"/>
              </a:spcBef>
              <a:spcAft>
                <a:spcPct val="0"/>
              </a:spcAft>
              <a:buClrTx/>
              <a:buSzTx/>
              <a:tabLst>
                <a:tab pos="1133475" algn="l"/>
              </a:tabLst>
            </a:pPr>
            <a:r>
              <a:rPr lang="da-DK" sz="1600" dirty="0">
                <a:solidFill>
                  <a:srgbClr val="000080"/>
                </a:solidFill>
                <a:latin typeface="Verdana" pitchFamily="34" charset="0"/>
                <a:ea typeface="Times New Roman" pitchFamily="18" charset="0"/>
                <a:cs typeface="Arial" pitchFamily="34" charset="0"/>
              </a:rPr>
              <a:t>9.    </a:t>
            </a: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Valg af suppleanter til bestyrelsen.</a:t>
            </a:r>
          </a:p>
          <a:p>
            <a:pPr marL="342900" marR="0" lvl="0" indent="-342900" algn="l" defTabSz="914400" rtl="0" eaLnBrk="0" fontAlgn="base" latinLnBrk="0" hangingPunct="0">
              <a:lnSpc>
                <a:spcPct val="100000"/>
              </a:lnSpc>
              <a:spcBef>
                <a:spcPct val="0"/>
              </a:spcBef>
              <a:spcAft>
                <a:spcPct val="0"/>
              </a:spcAft>
              <a:buClrTx/>
              <a:buSzTx/>
              <a:buAutoNum type="arabicPeriod" startAt="10"/>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Valg af revisor.</a:t>
            </a:r>
          </a:p>
          <a:p>
            <a:pPr marL="342900" marR="0" lvl="0" indent="-342900" algn="l" defTabSz="914400" rtl="0" eaLnBrk="0" fontAlgn="base" latinLnBrk="0" hangingPunct="0">
              <a:lnSpc>
                <a:spcPct val="100000"/>
              </a:lnSpc>
              <a:spcBef>
                <a:spcPct val="0"/>
              </a:spcBef>
              <a:spcAft>
                <a:spcPct val="0"/>
              </a:spcAft>
              <a:buClrTx/>
              <a:buSzTx/>
              <a:buAutoNum type="arabicPeriod" startAt="10"/>
              <a:tabLst>
                <a:tab pos="1133475" algn="l"/>
              </a:tabLst>
            </a:pPr>
            <a:r>
              <a:rPr lang="da-DK" sz="1600" dirty="0">
                <a:solidFill>
                  <a:srgbClr val="000080"/>
                </a:solidFill>
                <a:latin typeface="Verdana" pitchFamily="34" charset="0"/>
                <a:ea typeface="Times New Roman" pitchFamily="18" charset="0"/>
                <a:cs typeface="Arial" pitchFamily="34" charset="0"/>
              </a:rPr>
              <a:t>  </a:t>
            </a: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Eventuelt.</a:t>
            </a:r>
            <a:endParaRPr kumimoji="0" lang="da-DK" sz="1600" b="0" i="0" u="none" strike="noStrike" cap="none" normalizeH="0" baseline="0" dirty="0">
              <a:ln>
                <a:noFill/>
              </a:ln>
              <a:solidFill>
                <a:srgbClr val="000080"/>
              </a:solidFill>
              <a:effectLst/>
              <a:latin typeface="Arial" pitchFamily="34" charset="0"/>
              <a:cs typeface="Arial" pitchFamily="34" charset="0"/>
            </a:endParaRPr>
          </a:p>
        </p:txBody>
      </p:sp>
      <p:sp>
        <p:nvSpPr>
          <p:cNvPr id="4" name="Tekstboks 3"/>
          <p:cNvSpPr txBox="1"/>
          <p:nvPr/>
        </p:nvSpPr>
        <p:spPr>
          <a:xfrm>
            <a:off x="683568" y="1484784"/>
            <a:ext cx="2199641" cy="461665"/>
          </a:xfrm>
          <a:prstGeom prst="rect">
            <a:avLst/>
          </a:prstGeom>
          <a:noFill/>
        </p:spPr>
        <p:txBody>
          <a:bodyPr wrap="none" rtlCol="0">
            <a:spAutoFit/>
          </a:bodyPr>
          <a:lstStyle/>
          <a:p>
            <a:r>
              <a:rPr lang="da-DK" dirty="0">
                <a:solidFill>
                  <a:srgbClr val="339933"/>
                </a:solidFill>
                <a:latin typeface="Verdana" pitchFamily="34" charset="0"/>
                <a:ea typeface="Verdana" pitchFamily="34" charset="0"/>
                <a:cs typeface="Verdana" pitchFamily="34" charset="0"/>
              </a:rPr>
              <a:t>DAGSORDEN</a:t>
            </a:r>
          </a:p>
        </p:txBody>
      </p:sp>
      <p:sp>
        <p:nvSpPr>
          <p:cNvPr id="3" name="Slide Number Placeholder 2"/>
          <p:cNvSpPr>
            <a:spLocks noGrp="1"/>
          </p:cNvSpPr>
          <p:nvPr>
            <p:ph type="sldNum" sz="quarter" idx="12"/>
          </p:nvPr>
        </p:nvSpPr>
        <p:spPr/>
        <p:txBody>
          <a:bodyPr/>
          <a:lstStyle/>
          <a:p>
            <a:fld id="{0B1EDD01-C965-4A62-85A3-5B2FBE971B21}" type="slidenum">
              <a:rPr lang="da-DK" smtClean="0"/>
              <a:pPr/>
              <a:t>19</a:t>
            </a:fld>
            <a:endParaRPr lang="da-DK"/>
          </a:p>
        </p:txBody>
      </p:sp>
    </p:spTree>
    <p:extLst>
      <p:ext uri="{BB962C8B-B14F-4D97-AF65-F5344CB8AC3E}">
        <p14:creationId xmlns:p14="http://schemas.microsoft.com/office/powerpoint/2010/main" val="894133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260648"/>
            <a:ext cx="7772400" cy="1143000"/>
          </a:xfrm>
        </p:spPr>
        <p:txBody>
          <a:bodyPr/>
          <a:lstStyle/>
          <a:p>
            <a:r>
              <a:rPr lang="da-DK" sz="3600" dirty="0">
                <a:latin typeface="Verdana" pitchFamily="34" charset="0"/>
              </a:rPr>
              <a:t>Generalforsamling 22.03.2023</a:t>
            </a:r>
            <a:endParaRPr lang="da-DK" sz="3600" dirty="0"/>
          </a:p>
        </p:txBody>
      </p:sp>
      <p:sp>
        <p:nvSpPr>
          <p:cNvPr id="65537" name="Rectangle 1"/>
          <p:cNvSpPr>
            <a:spLocks noChangeArrowheads="1"/>
          </p:cNvSpPr>
          <p:nvPr/>
        </p:nvSpPr>
        <p:spPr bwMode="auto">
          <a:xfrm>
            <a:off x="755576" y="1988840"/>
            <a:ext cx="8136904" cy="3785652"/>
          </a:xfrm>
          <a:prstGeom prst="rect">
            <a:avLst/>
          </a:prstGeom>
          <a:noFill/>
          <a:ln w="9525">
            <a:noFill/>
            <a:miter lim="800000"/>
            <a:headEnd/>
            <a:tailEnd/>
          </a:ln>
          <a:effectLst/>
        </p:spPr>
        <p:txBody>
          <a:bodyPr vert="horz" wrap="square" lIns="0" tIns="45720" rIns="72000" bIns="45720" numCol="1" anchor="t" anchorCtr="0" compatLnSpc="1">
            <a:prstTxWarp prst="textNoShape">
              <a:avLst/>
            </a:prstTxWarp>
            <a:noAutofit/>
          </a:bodyPr>
          <a:lstStyle/>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FF0000"/>
                </a:solidFill>
                <a:effectLst/>
                <a:latin typeface="Verdana" pitchFamily="34" charset="0"/>
                <a:ea typeface="Times New Roman" pitchFamily="18" charset="0"/>
                <a:cs typeface="Arial" pitchFamily="34" charset="0"/>
              </a:rPr>
              <a:t>Valg af dirigent.</a:t>
            </a:r>
            <a:endParaRPr kumimoji="0" lang="da-DK" sz="1600" b="0" i="0" u="none" strike="noStrike" cap="none" normalizeH="0" baseline="0" dirty="0">
              <a:ln>
                <a:noFill/>
              </a:ln>
              <a:solidFill>
                <a:srgbClr val="FF000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2060"/>
                </a:solidFill>
                <a:effectLst/>
                <a:latin typeface="Verdana" pitchFamily="34" charset="0"/>
                <a:ea typeface="Times New Roman" pitchFamily="18" charset="0"/>
                <a:cs typeface="Arial" pitchFamily="34" charset="0"/>
              </a:rPr>
              <a:t>Bestyrelsens beretning for det forløbne regnskabsår.</a:t>
            </a:r>
            <a:endParaRPr kumimoji="0" lang="da-DK" sz="1600" b="0" i="0" u="none" strike="noStrike" cap="none" normalizeH="0" baseline="0" dirty="0">
              <a:ln>
                <a:noFill/>
              </a:ln>
              <a:solidFill>
                <a:srgbClr val="00206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2060"/>
                </a:solidFill>
                <a:effectLst/>
                <a:latin typeface="Verdana" pitchFamily="34" charset="0"/>
                <a:ea typeface="Times New Roman" pitchFamily="18" charset="0"/>
                <a:cs typeface="Arial" pitchFamily="34" charset="0"/>
              </a:rPr>
              <a:t>Den reviderede årsrapport efter regnskabsloven fremlægges til </a:t>
            </a:r>
            <a:br>
              <a:rPr kumimoji="0" lang="da-DK" sz="1600" b="0" i="0" u="none" strike="noStrike" cap="none" normalizeH="0" baseline="0" dirty="0">
                <a:ln>
                  <a:noFill/>
                </a:ln>
                <a:solidFill>
                  <a:srgbClr val="002060"/>
                </a:solidFill>
                <a:effectLst/>
                <a:latin typeface="Verdana" pitchFamily="34" charset="0"/>
                <a:ea typeface="Times New Roman" pitchFamily="18" charset="0"/>
                <a:cs typeface="Arial" pitchFamily="34" charset="0"/>
              </a:rPr>
            </a:br>
            <a:r>
              <a:rPr kumimoji="0" lang="da-DK" sz="1600" b="0" i="0" u="none" strike="noStrike" cap="none" normalizeH="0" baseline="0" dirty="0">
                <a:ln>
                  <a:noFill/>
                </a:ln>
                <a:solidFill>
                  <a:srgbClr val="002060"/>
                </a:solidFill>
                <a:effectLst/>
                <a:latin typeface="Verdana" pitchFamily="34" charset="0"/>
                <a:ea typeface="Times New Roman" pitchFamily="18" charset="0"/>
                <a:cs typeface="Arial" pitchFamily="34" charset="0"/>
              </a:rPr>
              <a:t>        godkendelse.</a:t>
            </a:r>
            <a:endParaRPr kumimoji="0" lang="da-DK" sz="1600" b="0" i="0" u="none" strike="noStrike" cap="none" normalizeH="0" baseline="0" dirty="0">
              <a:ln>
                <a:noFill/>
              </a:ln>
              <a:solidFill>
                <a:srgbClr val="00206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2060"/>
                </a:solidFill>
                <a:effectLst/>
                <a:latin typeface="Verdana" pitchFamily="34" charset="0"/>
                <a:ea typeface="Times New Roman" pitchFamily="18" charset="0"/>
                <a:cs typeface="Arial" pitchFamily="34" charset="0"/>
              </a:rPr>
              <a:t>Budget opgjort efter varmeforsyningslovens prisbestemmelser for </a:t>
            </a:r>
            <a:br>
              <a:rPr kumimoji="0" lang="da-DK" sz="1600" b="0" i="0" u="none" strike="noStrike" cap="none" normalizeH="0" baseline="0" dirty="0">
                <a:ln>
                  <a:noFill/>
                </a:ln>
                <a:solidFill>
                  <a:srgbClr val="002060"/>
                </a:solidFill>
                <a:effectLst/>
                <a:latin typeface="Verdana" pitchFamily="34" charset="0"/>
                <a:ea typeface="Times New Roman" pitchFamily="18" charset="0"/>
                <a:cs typeface="Arial" pitchFamily="34" charset="0"/>
              </a:rPr>
            </a:br>
            <a:r>
              <a:rPr kumimoji="0" lang="da-DK" sz="1600" b="0" i="0" u="none" strike="noStrike" cap="none" normalizeH="0" baseline="0" dirty="0">
                <a:ln>
                  <a:noFill/>
                </a:ln>
                <a:solidFill>
                  <a:srgbClr val="002060"/>
                </a:solidFill>
                <a:effectLst/>
                <a:latin typeface="Verdana" pitchFamily="34" charset="0"/>
                <a:ea typeface="Times New Roman" pitchFamily="18" charset="0"/>
                <a:cs typeface="Arial" pitchFamily="34" charset="0"/>
              </a:rPr>
              <a:t>        indeværende drifts år fremlægges til orientering.</a:t>
            </a:r>
            <a:endParaRPr kumimoji="0" lang="da-DK" sz="1600" b="0" i="0" u="none" strike="noStrike" cap="none" normalizeH="0" baseline="0" dirty="0">
              <a:ln>
                <a:noFill/>
              </a:ln>
              <a:solidFill>
                <a:srgbClr val="002060"/>
              </a:solidFill>
              <a:effectLst/>
              <a:latin typeface="Arial" pitchFamily="34" charset="0"/>
              <a:cs typeface="Arial" pitchFamily="34" charset="0"/>
            </a:endParaRPr>
          </a:p>
          <a:p>
            <a:pPr indent="540000" eaLnBrk="0" fontAlgn="base" hangingPunct="0">
              <a:spcBef>
                <a:spcPct val="0"/>
              </a:spcBef>
              <a:spcAft>
                <a:spcPct val="0"/>
              </a:spcAft>
              <a:buFont typeface="+mj-lt"/>
              <a:buAutoNum type="arabicPeriod"/>
              <a:tabLst>
                <a:tab pos="1133475" algn="l"/>
              </a:tabLst>
            </a:pPr>
            <a:r>
              <a:rPr lang="da-DK" sz="1600" dirty="0">
                <a:solidFill>
                  <a:srgbClr val="002060"/>
                </a:solidFill>
                <a:latin typeface="Verdana" pitchFamily="34" charset="0"/>
                <a:ea typeface="Times New Roman" pitchFamily="18" charset="0"/>
                <a:cs typeface="Arial" pitchFamily="34" charset="0"/>
              </a:rPr>
              <a:t>Fremlæggelse af investeringsplan for kommende år til orientering</a:t>
            </a:r>
          </a:p>
          <a:p>
            <a:pPr indent="540000" eaLnBrk="0" fontAlgn="base" hangingPunct="0">
              <a:spcBef>
                <a:spcPct val="0"/>
              </a:spcBef>
              <a:spcAft>
                <a:spcPct val="0"/>
              </a:spcAft>
              <a:buFont typeface="+mj-lt"/>
              <a:buAutoNum type="arabicPeriod"/>
              <a:tabLst>
                <a:tab pos="1133475" algn="l"/>
              </a:tabLst>
            </a:pPr>
            <a:r>
              <a:rPr lang="da-DK" sz="1600" dirty="0">
                <a:solidFill>
                  <a:schemeClr val="tx2"/>
                </a:solidFill>
                <a:latin typeface="Verdana" pitchFamily="34" charset="0"/>
                <a:ea typeface="Times New Roman" pitchFamily="18" charset="0"/>
                <a:cs typeface="Arial" pitchFamily="34" charset="0"/>
              </a:rPr>
              <a:t>Forslag fra bestyrelsen </a:t>
            </a:r>
          </a:p>
          <a:p>
            <a:pPr lvl="0" indent="540000" eaLnBrk="0" fontAlgn="base" hangingPunct="0">
              <a:spcBef>
                <a:spcPct val="0"/>
              </a:spcBef>
              <a:spcAft>
                <a:spcPct val="0"/>
              </a:spcAft>
              <a:buFont typeface="+mj-lt"/>
              <a:buAutoNum type="arabicPeriod"/>
              <a:tabLst>
                <a:tab pos="1133475" algn="l"/>
              </a:tabLst>
            </a:pPr>
            <a:r>
              <a:rPr kumimoji="0" lang="da-DK" sz="1600" b="0" i="0" u="none" strike="noStrike" cap="none" normalizeH="0" baseline="0" dirty="0">
                <a:ln>
                  <a:noFill/>
                </a:ln>
                <a:solidFill>
                  <a:srgbClr val="002060"/>
                </a:solidFill>
                <a:effectLst/>
                <a:latin typeface="Verdana" pitchFamily="34" charset="0"/>
                <a:ea typeface="Times New Roman" pitchFamily="18" charset="0"/>
                <a:cs typeface="Arial" pitchFamily="34" charset="0"/>
              </a:rPr>
              <a:t>Indkomne forslag fra andelshavere/varmeaftagere.</a:t>
            </a:r>
          </a:p>
          <a:p>
            <a:pPr marR="0" lvl="0" algn="l" defTabSz="914400" rtl="0" eaLnBrk="0" fontAlgn="base" latinLnBrk="0" hangingPunct="0">
              <a:lnSpc>
                <a:spcPct val="100000"/>
              </a:lnSpc>
              <a:spcBef>
                <a:spcPct val="0"/>
              </a:spcBef>
              <a:spcAft>
                <a:spcPct val="0"/>
              </a:spcAft>
              <a:buClrTx/>
              <a:buSzTx/>
              <a:tabLst>
                <a:tab pos="1133475" algn="l"/>
              </a:tabLst>
            </a:pPr>
            <a:r>
              <a:rPr lang="da-DK" sz="1600" dirty="0">
                <a:solidFill>
                  <a:srgbClr val="002060"/>
                </a:solidFill>
                <a:latin typeface="Verdana" pitchFamily="34" charset="0"/>
                <a:ea typeface="Times New Roman" pitchFamily="18" charset="0"/>
                <a:cs typeface="Arial" pitchFamily="34" charset="0"/>
              </a:rPr>
              <a:t>8.     </a:t>
            </a:r>
            <a:r>
              <a:rPr kumimoji="0" lang="da-DK" sz="1600" b="0" i="0" u="none" strike="noStrike" cap="none" normalizeH="0" baseline="0" dirty="0">
                <a:ln>
                  <a:noFill/>
                </a:ln>
                <a:solidFill>
                  <a:srgbClr val="002060"/>
                </a:solidFill>
                <a:effectLst/>
                <a:latin typeface="Verdana" pitchFamily="34" charset="0"/>
                <a:ea typeface="Times New Roman" pitchFamily="18" charset="0"/>
                <a:cs typeface="Arial" pitchFamily="34" charset="0"/>
              </a:rPr>
              <a:t>Valg af bestyrelsesmedlemmer.</a:t>
            </a:r>
          </a:p>
          <a:p>
            <a:pPr marR="0" lvl="0" algn="l" defTabSz="914400" rtl="0" eaLnBrk="0" fontAlgn="base" latinLnBrk="0" hangingPunct="0">
              <a:lnSpc>
                <a:spcPct val="100000"/>
              </a:lnSpc>
              <a:spcBef>
                <a:spcPct val="0"/>
              </a:spcBef>
              <a:spcAft>
                <a:spcPct val="0"/>
              </a:spcAft>
              <a:buClrTx/>
              <a:buSzTx/>
              <a:tabLst>
                <a:tab pos="1133475" algn="l"/>
              </a:tabLst>
            </a:pPr>
            <a:r>
              <a:rPr lang="da-DK" sz="1600" dirty="0">
                <a:solidFill>
                  <a:srgbClr val="002060"/>
                </a:solidFill>
                <a:latin typeface="Verdana" pitchFamily="34" charset="0"/>
                <a:ea typeface="Times New Roman" pitchFamily="18" charset="0"/>
                <a:cs typeface="Arial" pitchFamily="34" charset="0"/>
              </a:rPr>
              <a:t>9.     </a:t>
            </a:r>
            <a:r>
              <a:rPr kumimoji="0" lang="da-DK" sz="1600" b="0" i="0" u="none" strike="noStrike" cap="none" normalizeH="0" baseline="0" dirty="0">
                <a:ln>
                  <a:noFill/>
                </a:ln>
                <a:solidFill>
                  <a:srgbClr val="002060"/>
                </a:solidFill>
                <a:effectLst/>
                <a:latin typeface="Verdana" pitchFamily="34" charset="0"/>
                <a:ea typeface="Times New Roman" pitchFamily="18" charset="0"/>
                <a:cs typeface="Arial" pitchFamily="34" charset="0"/>
              </a:rPr>
              <a:t>Valg af suppleanter til bestyrelsen.</a:t>
            </a:r>
          </a:p>
          <a:p>
            <a:pPr marL="342900" marR="0" lvl="0" indent="-342900" algn="l" defTabSz="914400" rtl="0" eaLnBrk="0" fontAlgn="base" latinLnBrk="0" hangingPunct="0">
              <a:lnSpc>
                <a:spcPct val="100000"/>
              </a:lnSpc>
              <a:spcBef>
                <a:spcPct val="0"/>
              </a:spcBef>
              <a:spcAft>
                <a:spcPct val="0"/>
              </a:spcAft>
              <a:buClrTx/>
              <a:buSzTx/>
              <a:buAutoNum type="arabicPeriod" startAt="10"/>
              <a:tabLst>
                <a:tab pos="1133475" algn="l"/>
              </a:tabLst>
            </a:pPr>
            <a:r>
              <a:rPr kumimoji="0" lang="da-DK" sz="1600" b="0" i="0" u="none" strike="noStrike" cap="none" normalizeH="0" baseline="0" dirty="0">
                <a:ln>
                  <a:noFill/>
                </a:ln>
                <a:solidFill>
                  <a:srgbClr val="002060"/>
                </a:solidFill>
                <a:effectLst/>
                <a:latin typeface="Verdana" pitchFamily="34" charset="0"/>
                <a:ea typeface="Times New Roman" pitchFamily="18" charset="0"/>
                <a:cs typeface="Arial" pitchFamily="34" charset="0"/>
              </a:rPr>
              <a:t>   Valg af revisor.</a:t>
            </a:r>
          </a:p>
          <a:p>
            <a:pPr marL="342900" marR="0" lvl="0" indent="-342900" algn="l" defTabSz="914400" rtl="0" eaLnBrk="0" fontAlgn="base" latinLnBrk="0" hangingPunct="0">
              <a:lnSpc>
                <a:spcPct val="100000"/>
              </a:lnSpc>
              <a:spcBef>
                <a:spcPct val="0"/>
              </a:spcBef>
              <a:spcAft>
                <a:spcPct val="0"/>
              </a:spcAft>
              <a:buClrTx/>
              <a:buSzTx/>
              <a:buAutoNum type="arabicPeriod" startAt="10"/>
              <a:tabLst>
                <a:tab pos="1133475" algn="l"/>
              </a:tabLst>
            </a:pPr>
            <a:r>
              <a:rPr lang="da-DK" sz="1600" dirty="0">
                <a:solidFill>
                  <a:srgbClr val="002060"/>
                </a:solidFill>
                <a:latin typeface="Verdana" pitchFamily="34" charset="0"/>
                <a:ea typeface="Times New Roman" pitchFamily="18" charset="0"/>
                <a:cs typeface="Arial" pitchFamily="34" charset="0"/>
              </a:rPr>
              <a:t>   </a:t>
            </a:r>
            <a:r>
              <a:rPr kumimoji="0" lang="da-DK" sz="1600" b="0" i="0" u="none" strike="noStrike" cap="none" normalizeH="0" baseline="0" dirty="0">
                <a:ln>
                  <a:noFill/>
                </a:ln>
                <a:solidFill>
                  <a:srgbClr val="002060"/>
                </a:solidFill>
                <a:effectLst/>
                <a:latin typeface="Verdana" pitchFamily="34" charset="0"/>
                <a:ea typeface="Times New Roman" pitchFamily="18" charset="0"/>
                <a:cs typeface="Arial" pitchFamily="34" charset="0"/>
              </a:rPr>
              <a:t>Eventuelt.</a:t>
            </a:r>
            <a:endParaRPr kumimoji="0" lang="da-DK" sz="1600" b="0" i="0" u="none" strike="noStrike" cap="none" normalizeH="0" baseline="0" dirty="0">
              <a:ln>
                <a:noFill/>
              </a:ln>
              <a:solidFill>
                <a:srgbClr val="002060"/>
              </a:solidFill>
              <a:effectLst/>
              <a:latin typeface="Arial" pitchFamily="34" charset="0"/>
              <a:cs typeface="Arial" pitchFamily="34" charset="0"/>
            </a:endParaRPr>
          </a:p>
        </p:txBody>
      </p:sp>
      <p:sp>
        <p:nvSpPr>
          <p:cNvPr id="4" name="Tekstboks 3"/>
          <p:cNvSpPr txBox="1"/>
          <p:nvPr/>
        </p:nvSpPr>
        <p:spPr>
          <a:xfrm>
            <a:off x="683568" y="1484784"/>
            <a:ext cx="2199641" cy="461665"/>
          </a:xfrm>
          <a:prstGeom prst="rect">
            <a:avLst/>
          </a:prstGeom>
          <a:noFill/>
        </p:spPr>
        <p:txBody>
          <a:bodyPr wrap="none" rtlCol="0">
            <a:spAutoFit/>
          </a:bodyPr>
          <a:lstStyle/>
          <a:p>
            <a:r>
              <a:rPr lang="da-DK" dirty="0">
                <a:solidFill>
                  <a:srgbClr val="339933"/>
                </a:solidFill>
                <a:latin typeface="Verdana" pitchFamily="34" charset="0"/>
                <a:ea typeface="Verdana" pitchFamily="34" charset="0"/>
                <a:cs typeface="Verdana" pitchFamily="34" charset="0"/>
              </a:rPr>
              <a:t>DAGSORDEN</a:t>
            </a:r>
          </a:p>
        </p:txBody>
      </p:sp>
      <p:sp>
        <p:nvSpPr>
          <p:cNvPr id="3" name="Slide Number Placeholder 2"/>
          <p:cNvSpPr>
            <a:spLocks noGrp="1"/>
          </p:cNvSpPr>
          <p:nvPr>
            <p:ph type="sldNum" sz="quarter" idx="12"/>
          </p:nvPr>
        </p:nvSpPr>
        <p:spPr/>
        <p:txBody>
          <a:bodyPr/>
          <a:lstStyle/>
          <a:p>
            <a:fld id="{0B1EDD01-C965-4A62-85A3-5B2FBE971B21}" type="slidenum">
              <a:rPr lang="da-DK" smtClean="0"/>
              <a:pPr/>
              <a:t>2</a:t>
            </a:fld>
            <a:endParaRPr lang="da-DK"/>
          </a:p>
        </p:txBody>
      </p:sp>
    </p:spTree>
    <p:extLst>
      <p:ext uri="{BB962C8B-B14F-4D97-AF65-F5344CB8AC3E}">
        <p14:creationId xmlns:p14="http://schemas.microsoft.com/office/powerpoint/2010/main" val="1311594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260648"/>
            <a:ext cx="7772400" cy="1143000"/>
          </a:xfrm>
        </p:spPr>
        <p:txBody>
          <a:bodyPr/>
          <a:lstStyle/>
          <a:p>
            <a:r>
              <a:rPr lang="da-DK" sz="3600" dirty="0">
                <a:latin typeface="Verdana" pitchFamily="34" charset="0"/>
              </a:rPr>
              <a:t>Generalforsamling 22.03.2023</a:t>
            </a:r>
            <a:endParaRPr lang="da-DK" sz="3600" dirty="0"/>
          </a:p>
        </p:txBody>
      </p:sp>
      <p:sp>
        <p:nvSpPr>
          <p:cNvPr id="65537" name="Rectangle 1"/>
          <p:cNvSpPr>
            <a:spLocks noChangeArrowheads="1"/>
          </p:cNvSpPr>
          <p:nvPr/>
        </p:nvSpPr>
        <p:spPr bwMode="auto">
          <a:xfrm>
            <a:off x="755576" y="1988840"/>
            <a:ext cx="8136904" cy="1800200"/>
          </a:xfrm>
          <a:prstGeom prst="rect">
            <a:avLst/>
          </a:prstGeom>
          <a:noFill/>
          <a:ln w="9525">
            <a:noFill/>
            <a:miter lim="800000"/>
            <a:headEnd/>
            <a:tailEnd/>
          </a:ln>
          <a:effectLst/>
        </p:spPr>
        <p:txBody>
          <a:bodyPr vert="horz" wrap="square" lIns="0" tIns="45720" rIns="72000" bIns="45720" numCol="1" anchor="t" anchorCtr="0" compatLnSpc="1">
            <a:prstTxWarp prst="textNoShape">
              <a:avLst/>
            </a:prstTxWarp>
            <a:noAutofit/>
          </a:bodyPr>
          <a:lstStyle/>
          <a:p>
            <a:pPr eaLnBrk="0" fontAlgn="base" hangingPunct="0">
              <a:spcBef>
                <a:spcPct val="0"/>
              </a:spcBef>
              <a:spcAft>
                <a:spcPct val="0"/>
              </a:spcAft>
              <a:tabLst>
                <a:tab pos="1133475" algn="l"/>
              </a:tabLst>
            </a:pPr>
            <a:r>
              <a:rPr lang="da-DK" sz="3600" dirty="0">
                <a:latin typeface="Arial" pitchFamily="34" charset="0"/>
                <a:cs typeface="Arial" pitchFamily="34" charset="0"/>
              </a:rPr>
              <a:t>Fremlæggelse af regnskab 2022 ved 		Heidi Liann </a:t>
            </a:r>
            <a:r>
              <a:rPr lang="da-DK" sz="3600" dirty="0" err="1">
                <a:latin typeface="Arial" pitchFamily="34" charset="0"/>
                <a:cs typeface="Arial" pitchFamily="34" charset="0"/>
              </a:rPr>
              <a:t>Jarlund</a:t>
            </a:r>
            <a:endParaRPr lang="da-DK" sz="3600" dirty="0">
              <a:latin typeface="Verdana" pitchFamily="34" charset="0"/>
            </a:endParaRPr>
          </a:p>
          <a:p>
            <a:pPr eaLnBrk="0" fontAlgn="base" hangingPunct="0">
              <a:spcBef>
                <a:spcPct val="0"/>
              </a:spcBef>
              <a:spcAft>
                <a:spcPct val="0"/>
              </a:spcAft>
              <a:tabLst>
                <a:tab pos="1133475" algn="l"/>
              </a:tabLst>
            </a:pPr>
            <a:endParaRPr lang="da-DK" sz="3600" dirty="0">
              <a:latin typeface="Verdana" pitchFamily="34" charset="0"/>
            </a:endParaRPr>
          </a:p>
          <a:p>
            <a:pPr eaLnBrk="0" fontAlgn="base" hangingPunct="0">
              <a:spcBef>
                <a:spcPct val="0"/>
              </a:spcBef>
              <a:spcAft>
                <a:spcPct val="0"/>
              </a:spcAft>
              <a:tabLst>
                <a:tab pos="1133475" algn="l"/>
              </a:tabLst>
            </a:pPr>
            <a:endParaRPr lang="da-DK" sz="3600" dirty="0">
              <a:latin typeface="Verdana" pitchFamily="34" charset="0"/>
            </a:endParaRPr>
          </a:p>
          <a:p>
            <a:pPr marR="0" lvl="0" algn="l" defTabSz="914400" rtl="0" eaLnBrk="0" fontAlgn="base" latinLnBrk="0" hangingPunct="0">
              <a:lnSpc>
                <a:spcPct val="100000"/>
              </a:lnSpc>
              <a:spcBef>
                <a:spcPct val="0"/>
              </a:spcBef>
              <a:spcAft>
                <a:spcPct val="0"/>
              </a:spcAft>
              <a:buClrTx/>
              <a:buSzTx/>
              <a:tabLst>
                <a:tab pos="1133475" algn="l"/>
              </a:tabLst>
            </a:pPr>
            <a:endParaRPr lang="da-DK" sz="3600" dirty="0">
              <a:solidFill>
                <a:srgbClr val="000080"/>
              </a:solidFill>
              <a:latin typeface="Arial"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tabLst>
                <a:tab pos="1133475" algn="l"/>
              </a:tabLst>
            </a:pPr>
            <a:r>
              <a:rPr lang="da-DK" sz="1600" dirty="0">
                <a:solidFill>
                  <a:srgbClr val="000080"/>
                </a:solidFill>
                <a:latin typeface="Arial" pitchFamily="34" charset="0"/>
                <a:cs typeface="Arial" pitchFamily="34" charset="0"/>
              </a:rPr>
              <a:t> </a:t>
            </a:r>
            <a:endParaRPr kumimoji="0" lang="da-DK" sz="1600" b="0" i="0" u="none" strike="noStrike" cap="none" normalizeH="0" baseline="0" dirty="0">
              <a:ln>
                <a:noFill/>
              </a:ln>
              <a:solidFill>
                <a:srgbClr val="000080"/>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0B1EDD01-C965-4A62-85A3-5B2FBE971B21}" type="slidenum">
              <a:rPr lang="da-DK" smtClean="0"/>
              <a:pPr/>
              <a:t>20</a:t>
            </a:fld>
            <a:endParaRPr lang="da-DK"/>
          </a:p>
        </p:txBody>
      </p:sp>
    </p:spTree>
    <p:extLst>
      <p:ext uri="{BB962C8B-B14F-4D97-AF65-F5344CB8AC3E}">
        <p14:creationId xmlns:p14="http://schemas.microsoft.com/office/powerpoint/2010/main" val="825336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260648"/>
            <a:ext cx="7772400" cy="1143000"/>
          </a:xfrm>
        </p:spPr>
        <p:txBody>
          <a:bodyPr/>
          <a:lstStyle/>
          <a:p>
            <a:r>
              <a:rPr lang="da-DK" sz="3600" dirty="0">
                <a:latin typeface="Verdana" pitchFamily="34" charset="0"/>
              </a:rPr>
              <a:t>Generalforsamling 22.03.2023</a:t>
            </a:r>
            <a:endParaRPr lang="da-DK" sz="3600" dirty="0"/>
          </a:p>
        </p:txBody>
      </p:sp>
      <p:sp>
        <p:nvSpPr>
          <p:cNvPr id="65537" name="Rectangle 1"/>
          <p:cNvSpPr>
            <a:spLocks noChangeArrowheads="1"/>
          </p:cNvSpPr>
          <p:nvPr/>
        </p:nvSpPr>
        <p:spPr bwMode="auto">
          <a:xfrm>
            <a:off x="755576" y="1988840"/>
            <a:ext cx="8136904" cy="3785652"/>
          </a:xfrm>
          <a:prstGeom prst="rect">
            <a:avLst/>
          </a:prstGeom>
          <a:noFill/>
          <a:ln w="9525">
            <a:noFill/>
            <a:miter lim="800000"/>
            <a:headEnd/>
            <a:tailEnd/>
          </a:ln>
          <a:effectLst/>
        </p:spPr>
        <p:txBody>
          <a:bodyPr vert="horz" wrap="square" lIns="0" tIns="45720" rIns="72000" bIns="45720" numCol="1" anchor="t" anchorCtr="0" compatLnSpc="1">
            <a:prstTxWarp prst="textNoShape">
              <a:avLst/>
            </a:prstTxWarp>
            <a:noAutofit/>
          </a:bodyPr>
          <a:lstStyle/>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Valg af dirigent.</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Bestyrelsens beretning for det forløbne regnskabsår.</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Den reviderede årsrapport efter regnskabsloven fremlægges til </a:t>
            </a:r>
            <a:b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b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godkendelse.</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FF0000"/>
                </a:solidFill>
                <a:effectLst/>
                <a:latin typeface="Verdana" pitchFamily="34" charset="0"/>
                <a:ea typeface="Times New Roman" pitchFamily="18" charset="0"/>
                <a:cs typeface="Arial" pitchFamily="34" charset="0"/>
              </a:rPr>
              <a:t>Budget opgjort efter varmeforsyningslovens prisbestemmelser for </a:t>
            </a:r>
            <a:br>
              <a:rPr kumimoji="0" lang="da-DK" sz="1600" b="0" i="0" u="none" strike="noStrike" cap="none" normalizeH="0" baseline="0" dirty="0">
                <a:ln>
                  <a:noFill/>
                </a:ln>
                <a:solidFill>
                  <a:srgbClr val="FF0000"/>
                </a:solidFill>
                <a:effectLst/>
                <a:latin typeface="Verdana" pitchFamily="34" charset="0"/>
                <a:ea typeface="Times New Roman" pitchFamily="18" charset="0"/>
                <a:cs typeface="Arial" pitchFamily="34" charset="0"/>
              </a:rPr>
            </a:br>
            <a:r>
              <a:rPr kumimoji="0" lang="da-DK" sz="1600" b="0" i="0" u="none" strike="noStrike" cap="none" normalizeH="0" baseline="0" dirty="0">
                <a:ln>
                  <a:noFill/>
                </a:ln>
                <a:solidFill>
                  <a:srgbClr val="FF0000"/>
                </a:solidFill>
                <a:effectLst/>
                <a:latin typeface="Verdana" pitchFamily="34" charset="0"/>
                <a:ea typeface="Times New Roman" pitchFamily="18" charset="0"/>
                <a:cs typeface="Arial" pitchFamily="34" charset="0"/>
              </a:rPr>
              <a:t>        indeværende drifts år fremlægges til orientering.</a:t>
            </a:r>
            <a:endParaRPr kumimoji="0" lang="da-DK" sz="1600" b="0" i="0" u="none" strike="noStrike" cap="none" normalizeH="0" baseline="0" dirty="0">
              <a:ln>
                <a:noFill/>
              </a:ln>
              <a:solidFill>
                <a:srgbClr val="FF0000"/>
              </a:solidFill>
              <a:effectLst/>
              <a:latin typeface="Arial" pitchFamily="34" charset="0"/>
              <a:cs typeface="Arial" pitchFamily="34" charset="0"/>
            </a:endParaRPr>
          </a:p>
          <a:p>
            <a:pPr indent="540000" eaLnBrk="0" fontAlgn="base" hangingPunct="0">
              <a:spcBef>
                <a:spcPct val="0"/>
              </a:spcBef>
              <a:spcAft>
                <a:spcPct val="0"/>
              </a:spcAft>
              <a:buFont typeface="+mj-lt"/>
              <a:buAutoNum type="arabicPeriod"/>
              <a:tabLst>
                <a:tab pos="1133475" algn="l"/>
              </a:tabLst>
            </a:pPr>
            <a:r>
              <a:rPr lang="da-DK" sz="1600" dirty="0">
                <a:solidFill>
                  <a:srgbClr val="000080"/>
                </a:solidFill>
                <a:latin typeface="Verdana" pitchFamily="34" charset="0"/>
                <a:ea typeface="Times New Roman" pitchFamily="18" charset="0"/>
                <a:cs typeface="Arial" pitchFamily="34" charset="0"/>
              </a:rPr>
              <a:t>Fremlæggelse af investeringsplan for kommende år til orientering</a:t>
            </a:r>
          </a:p>
          <a:p>
            <a:pPr indent="540000" eaLnBrk="0" fontAlgn="base" hangingPunct="0">
              <a:spcBef>
                <a:spcPct val="0"/>
              </a:spcBef>
              <a:spcAft>
                <a:spcPct val="0"/>
              </a:spcAft>
              <a:buFont typeface="+mj-lt"/>
              <a:buAutoNum type="arabicPeriod"/>
              <a:tabLst>
                <a:tab pos="1133475" algn="l"/>
              </a:tabLst>
            </a:pPr>
            <a:r>
              <a:rPr lang="da-DK" sz="1600" dirty="0">
                <a:solidFill>
                  <a:srgbClr val="000080"/>
                </a:solidFill>
                <a:latin typeface="Verdana" pitchFamily="34" charset="0"/>
                <a:ea typeface="Times New Roman" pitchFamily="18" charset="0"/>
                <a:cs typeface="Arial" pitchFamily="34" charset="0"/>
              </a:rPr>
              <a:t>Forslag fra bestyrelsen </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Indkomne forslag fra andelshavere/varmeaftagere.</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Valg af bestyrelsesmedlemmer.</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Valg af suppleanter til bestyrelsen.</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Valg af revisor.</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Eventuelt.</a:t>
            </a:r>
            <a:endParaRPr kumimoji="0" lang="da-DK" sz="1600" b="0" i="0" u="none" strike="noStrike" cap="none" normalizeH="0" baseline="0" dirty="0">
              <a:ln>
                <a:noFill/>
              </a:ln>
              <a:solidFill>
                <a:srgbClr val="000080"/>
              </a:solidFill>
              <a:effectLst/>
              <a:latin typeface="Arial" pitchFamily="34" charset="0"/>
              <a:cs typeface="Arial" pitchFamily="34" charset="0"/>
            </a:endParaRPr>
          </a:p>
        </p:txBody>
      </p:sp>
      <p:sp>
        <p:nvSpPr>
          <p:cNvPr id="4" name="Tekstboks 3"/>
          <p:cNvSpPr txBox="1"/>
          <p:nvPr/>
        </p:nvSpPr>
        <p:spPr>
          <a:xfrm>
            <a:off x="683568" y="1484784"/>
            <a:ext cx="2199641" cy="461665"/>
          </a:xfrm>
          <a:prstGeom prst="rect">
            <a:avLst/>
          </a:prstGeom>
          <a:noFill/>
        </p:spPr>
        <p:txBody>
          <a:bodyPr wrap="none" rtlCol="0">
            <a:spAutoFit/>
          </a:bodyPr>
          <a:lstStyle/>
          <a:p>
            <a:r>
              <a:rPr lang="da-DK" dirty="0">
                <a:solidFill>
                  <a:srgbClr val="339933"/>
                </a:solidFill>
                <a:latin typeface="Verdana" pitchFamily="34" charset="0"/>
                <a:ea typeface="Verdana" pitchFamily="34" charset="0"/>
                <a:cs typeface="Verdana" pitchFamily="34" charset="0"/>
              </a:rPr>
              <a:t>DAGSORDEN</a:t>
            </a:r>
          </a:p>
        </p:txBody>
      </p:sp>
      <p:sp>
        <p:nvSpPr>
          <p:cNvPr id="3" name="Slide Number Placeholder 2"/>
          <p:cNvSpPr>
            <a:spLocks noGrp="1"/>
          </p:cNvSpPr>
          <p:nvPr>
            <p:ph type="sldNum" sz="quarter" idx="12"/>
          </p:nvPr>
        </p:nvSpPr>
        <p:spPr/>
        <p:txBody>
          <a:bodyPr/>
          <a:lstStyle/>
          <a:p>
            <a:fld id="{0B1EDD01-C965-4A62-85A3-5B2FBE971B21}" type="slidenum">
              <a:rPr lang="da-DK" smtClean="0"/>
              <a:pPr/>
              <a:t>21</a:t>
            </a:fld>
            <a:endParaRPr lang="da-DK"/>
          </a:p>
        </p:txBody>
      </p:sp>
    </p:spTree>
    <p:extLst>
      <p:ext uri="{BB962C8B-B14F-4D97-AF65-F5344CB8AC3E}">
        <p14:creationId xmlns:p14="http://schemas.microsoft.com/office/powerpoint/2010/main" val="3826047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260648"/>
            <a:ext cx="7772400" cy="1143000"/>
          </a:xfrm>
        </p:spPr>
        <p:txBody>
          <a:bodyPr/>
          <a:lstStyle/>
          <a:p>
            <a:r>
              <a:rPr lang="da-DK" sz="3600" dirty="0">
                <a:latin typeface="Verdana" pitchFamily="34" charset="0"/>
              </a:rPr>
              <a:t>Generalforsamling 22.03.2023</a:t>
            </a:r>
            <a:endParaRPr lang="da-DK" sz="3600" dirty="0"/>
          </a:p>
        </p:txBody>
      </p:sp>
      <p:sp>
        <p:nvSpPr>
          <p:cNvPr id="65537" name="Rectangle 1"/>
          <p:cNvSpPr>
            <a:spLocks noChangeArrowheads="1"/>
          </p:cNvSpPr>
          <p:nvPr/>
        </p:nvSpPr>
        <p:spPr bwMode="auto">
          <a:xfrm>
            <a:off x="755576" y="1988840"/>
            <a:ext cx="8136904" cy="3785652"/>
          </a:xfrm>
          <a:prstGeom prst="rect">
            <a:avLst/>
          </a:prstGeom>
          <a:noFill/>
          <a:ln w="9525">
            <a:noFill/>
            <a:miter lim="800000"/>
            <a:headEnd/>
            <a:tailEnd/>
          </a:ln>
          <a:effectLst/>
        </p:spPr>
        <p:txBody>
          <a:bodyPr vert="horz" wrap="square" lIns="0" tIns="45720" rIns="72000" bIns="45720" numCol="1" anchor="t" anchorCtr="0" compatLnSpc="1">
            <a:prstTxWarp prst="textNoShape">
              <a:avLst/>
            </a:prstTxWarp>
            <a:noAutofit/>
          </a:bodyPr>
          <a:lstStyle/>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Valg af dirigent.</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Bestyrelsens beretning for det forløbne regnskabsår.</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Den reviderede årsrapport efter regnskabsloven fremlægges til </a:t>
            </a:r>
            <a:b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b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godkendelse.</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Budget opgjort efter varmeforsyningslovens prisbestemmelser for </a:t>
            </a:r>
            <a:b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b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indeværende drifts år fremlægges til orientering.</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lang="da-DK" sz="1600" dirty="0">
                <a:solidFill>
                  <a:srgbClr val="FF0000"/>
                </a:solidFill>
                <a:latin typeface="Verdana" pitchFamily="34" charset="0"/>
                <a:ea typeface="Times New Roman" pitchFamily="18" charset="0"/>
                <a:cs typeface="Arial" pitchFamily="34" charset="0"/>
              </a:rPr>
              <a:t>Fremlæggelse af investeringsplan for kommende år til orientering</a:t>
            </a:r>
          </a:p>
          <a:p>
            <a:pPr lvl="0" indent="540000" eaLnBrk="0" fontAlgn="base" hangingPunct="0">
              <a:spcBef>
                <a:spcPct val="0"/>
              </a:spcBef>
              <a:spcAft>
                <a:spcPct val="0"/>
              </a:spcAft>
              <a:buFont typeface="+mj-lt"/>
              <a:buAutoNum type="arabicPeriod"/>
              <a:tabLst>
                <a:tab pos="1133475" algn="l"/>
              </a:tabLst>
            </a:pPr>
            <a:r>
              <a:rPr lang="da-DK" sz="1600" dirty="0">
                <a:solidFill>
                  <a:srgbClr val="000080"/>
                </a:solidFill>
                <a:latin typeface="Verdana" pitchFamily="34" charset="0"/>
                <a:ea typeface="Times New Roman" pitchFamily="18" charset="0"/>
                <a:cs typeface="Arial" pitchFamily="34" charset="0"/>
              </a:rPr>
              <a:t>Forslag fra bestyrelsen </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Indkomne forslag fra andelshavere/varmeaftagere.</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Valg af bestyrelsesmedlemmer.</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Valg af suppleanter til bestyrelsen.</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Valg af revisor.</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Eventuelt.</a:t>
            </a:r>
            <a:endParaRPr kumimoji="0" lang="da-DK" sz="1600" b="0" i="0" u="none" strike="noStrike" cap="none" normalizeH="0" baseline="0" dirty="0">
              <a:ln>
                <a:noFill/>
              </a:ln>
              <a:solidFill>
                <a:srgbClr val="000080"/>
              </a:solidFill>
              <a:effectLst/>
              <a:latin typeface="Arial" pitchFamily="34" charset="0"/>
              <a:cs typeface="Arial" pitchFamily="34" charset="0"/>
            </a:endParaRPr>
          </a:p>
        </p:txBody>
      </p:sp>
      <p:sp>
        <p:nvSpPr>
          <p:cNvPr id="4" name="Tekstboks 3"/>
          <p:cNvSpPr txBox="1"/>
          <p:nvPr/>
        </p:nvSpPr>
        <p:spPr>
          <a:xfrm>
            <a:off x="683568" y="1484784"/>
            <a:ext cx="2199641" cy="461665"/>
          </a:xfrm>
          <a:prstGeom prst="rect">
            <a:avLst/>
          </a:prstGeom>
          <a:noFill/>
        </p:spPr>
        <p:txBody>
          <a:bodyPr wrap="none" rtlCol="0">
            <a:spAutoFit/>
          </a:bodyPr>
          <a:lstStyle/>
          <a:p>
            <a:r>
              <a:rPr lang="da-DK" dirty="0">
                <a:solidFill>
                  <a:srgbClr val="339933"/>
                </a:solidFill>
                <a:latin typeface="Verdana" pitchFamily="34" charset="0"/>
                <a:ea typeface="Verdana" pitchFamily="34" charset="0"/>
                <a:cs typeface="Verdana" pitchFamily="34" charset="0"/>
              </a:rPr>
              <a:t>DAGSORDEN</a:t>
            </a:r>
          </a:p>
        </p:txBody>
      </p:sp>
      <p:sp>
        <p:nvSpPr>
          <p:cNvPr id="3" name="Slide Number Placeholder 2"/>
          <p:cNvSpPr>
            <a:spLocks noGrp="1"/>
          </p:cNvSpPr>
          <p:nvPr>
            <p:ph type="sldNum" sz="quarter" idx="12"/>
          </p:nvPr>
        </p:nvSpPr>
        <p:spPr/>
        <p:txBody>
          <a:bodyPr/>
          <a:lstStyle/>
          <a:p>
            <a:fld id="{0B1EDD01-C965-4A62-85A3-5B2FBE971B21}" type="slidenum">
              <a:rPr lang="da-DK" smtClean="0"/>
              <a:pPr/>
              <a:t>22</a:t>
            </a:fld>
            <a:endParaRPr lang="da-DK"/>
          </a:p>
        </p:txBody>
      </p:sp>
    </p:spTree>
    <p:extLst>
      <p:ext uri="{BB962C8B-B14F-4D97-AF65-F5344CB8AC3E}">
        <p14:creationId xmlns:p14="http://schemas.microsoft.com/office/powerpoint/2010/main" val="3268576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260648"/>
            <a:ext cx="7772400" cy="1143000"/>
          </a:xfrm>
        </p:spPr>
        <p:txBody>
          <a:bodyPr/>
          <a:lstStyle/>
          <a:p>
            <a:r>
              <a:rPr lang="da-DK" sz="3600" dirty="0">
                <a:latin typeface="Verdana" pitchFamily="34" charset="0"/>
              </a:rPr>
              <a:t>Generalforsamling 22.03.2023</a:t>
            </a:r>
            <a:endParaRPr lang="da-DK" sz="3600" dirty="0"/>
          </a:p>
        </p:txBody>
      </p:sp>
      <p:sp>
        <p:nvSpPr>
          <p:cNvPr id="65537" name="Rectangle 1"/>
          <p:cNvSpPr>
            <a:spLocks noChangeArrowheads="1"/>
          </p:cNvSpPr>
          <p:nvPr/>
        </p:nvSpPr>
        <p:spPr bwMode="auto">
          <a:xfrm>
            <a:off x="755576" y="1988840"/>
            <a:ext cx="8136904" cy="3785652"/>
          </a:xfrm>
          <a:prstGeom prst="rect">
            <a:avLst/>
          </a:prstGeom>
          <a:noFill/>
          <a:ln w="9525">
            <a:noFill/>
            <a:miter lim="800000"/>
            <a:headEnd/>
            <a:tailEnd/>
          </a:ln>
          <a:effectLst/>
        </p:spPr>
        <p:txBody>
          <a:bodyPr vert="horz" wrap="square" lIns="0" tIns="45720" rIns="72000" bIns="45720" numCol="1" anchor="t" anchorCtr="0" compatLnSpc="1">
            <a:prstTxWarp prst="textNoShape">
              <a:avLst/>
            </a:prstTxWarp>
            <a:noAutofit/>
          </a:bodyPr>
          <a:lstStyle/>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Valg af dirigent.</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Bestyrelsens beretning for det forløbne regnskabsår.</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Den reviderede årsrapport efter regnskabsloven fremlægges til </a:t>
            </a:r>
            <a:b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b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godkendelse.</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Budget opgjort efter varmeforsyningslovens prisbestemmelser for </a:t>
            </a:r>
            <a:b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b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indeværende drifts år fremlægges til orientering.</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lang="da-DK" sz="1600" dirty="0">
                <a:solidFill>
                  <a:srgbClr val="000080"/>
                </a:solidFill>
                <a:latin typeface="Verdana" pitchFamily="34" charset="0"/>
                <a:ea typeface="Times New Roman" pitchFamily="18" charset="0"/>
                <a:cs typeface="Arial" pitchFamily="34" charset="0"/>
              </a:rPr>
              <a:t>Fremlæggelse af investeringsplan for kommende år til orientering</a:t>
            </a:r>
          </a:p>
          <a:p>
            <a:pPr lvl="0" indent="540000" eaLnBrk="0" fontAlgn="base" hangingPunct="0">
              <a:spcBef>
                <a:spcPct val="0"/>
              </a:spcBef>
              <a:spcAft>
                <a:spcPct val="0"/>
              </a:spcAft>
              <a:buFont typeface="+mj-lt"/>
              <a:buAutoNum type="arabicPeriod"/>
              <a:tabLst>
                <a:tab pos="1133475" algn="l"/>
              </a:tabLst>
            </a:pPr>
            <a:r>
              <a:rPr lang="da-DK" sz="1600" dirty="0">
                <a:solidFill>
                  <a:srgbClr val="FF0000"/>
                </a:solidFill>
                <a:latin typeface="Verdana" pitchFamily="34" charset="0"/>
                <a:ea typeface="Times New Roman" pitchFamily="18" charset="0"/>
                <a:cs typeface="Arial" pitchFamily="34" charset="0"/>
              </a:rPr>
              <a:t>Forslag fra bestyrelsen </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Indkomne forslag fra andelshavere/varmeaftagere.</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Valg af bestyrelsesmedlemmer.</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Valg af suppleanter til bestyrelsen.</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Valg af revisor.</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Eventuelt.</a:t>
            </a:r>
            <a:endParaRPr kumimoji="0" lang="da-DK" sz="1600" b="0" i="0" u="none" strike="noStrike" cap="none" normalizeH="0" baseline="0" dirty="0">
              <a:ln>
                <a:noFill/>
              </a:ln>
              <a:solidFill>
                <a:srgbClr val="000080"/>
              </a:solidFill>
              <a:effectLst/>
              <a:latin typeface="Arial" pitchFamily="34" charset="0"/>
              <a:cs typeface="Arial" pitchFamily="34" charset="0"/>
            </a:endParaRPr>
          </a:p>
        </p:txBody>
      </p:sp>
      <p:sp>
        <p:nvSpPr>
          <p:cNvPr id="4" name="Tekstboks 3"/>
          <p:cNvSpPr txBox="1"/>
          <p:nvPr/>
        </p:nvSpPr>
        <p:spPr>
          <a:xfrm>
            <a:off x="683568" y="1484784"/>
            <a:ext cx="2199641" cy="461665"/>
          </a:xfrm>
          <a:prstGeom prst="rect">
            <a:avLst/>
          </a:prstGeom>
          <a:noFill/>
        </p:spPr>
        <p:txBody>
          <a:bodyPr wrap="none" rtlCol="0">
            <a:spAutoFit/>
          </a:bodyPr>
          <a:lstStyle/>
          <a:p>
            <a:r>
              <a:rPr lang="da-DK" dirty="0">
                <a:solidFill>
                  <a:srgbClr val="339933"/>
                </a:solidFill>
                <a:latin typeface="Verdana" pitchFamily="34" charset="0"/>
                <a:ea typeface="Verdana" pitchFamily="34" charset="0"/>
                <a:cs typeface="Verdana" pitchFamily="34" charset="0"/>
              </a:rPr>
              <a:t>DAGSORDEN</a:t>
            </a:r>
          </a:p>
        </p:txBody>
      </p:sp>
      <p:sp>
        <p:nvSpPr>
          <p:cNvPr id="3" name="Slide Number Placeholder 2"/>
          <p:cNvSpPr>
            <a:spLocks noGrp="1"/>
          </p:cNvSpPr>
          <p:nvPr>
            <p:ph type="sldNum" sz="quarter" idx="12"/>
          </p:nvPr>
        </p:nvSpPr>
        <p:spPr/>
        <p:txBody>
          <a:bodyPr/>
          <a:lstStyle/>
          <a:p>
            <a:fld id="{0B1EDD01-C965-4A62-85A3-5B2FBE971B21}" type="slidenum">
              <a:rPr lang="da-DK" smtClean="0"/>
              <a:pPr/>
              <a:t>23</a:t>
            </a:fld>
            <a:endParaRPr lang="da-DK"/>
          </a:p>
        </p:txBody>
      </p:sp>
    </p:spTree>
    <p:extLst>
      <p:ext uri="{BB962C8B-B14F-4D97-AF65-F5344CB8AC3E}">
        <p14:creationId xmlns:p14="http://schemas.microsoft.com/office/powerpoint/2010/main" val="1209116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Indkomne forslag</a:t>
            </a:r>
          </a:p>
        </p:txBody>
      </p:sp>
      <p:sp>
        <p:nvSpPr>
          <p:cNvPr id="3" name="Pladsholder til indhold 2"/>
          <p:cNvSpPr>
            <a:spLocks noGrp="1"/>
          </p:cNvSpPr>
          <p:nvPr>
            <p:ph idx="1"/>
          </p:nvPr>
        </p:nvSpPr>
        <p:spPr>
          <a:xfrm>
            <a:off x="446856" y="1600200"/>
            <a:ext cx="8229600" cy="4525963"/>
          </a:xfrm>
        </p:spPr>
        <p:txBody>
          <a:bodyPr>
            <a:normAutofit/>
          </a:bodyPr>
          <a:lstStyle/>
          <a:p>
            <a:endParaRPr lang="da-DK" dirty="0"/>
          </a:p>
          <a:p>
            <a:pPr lvl="0" eaLnBrk="0" fontAlgn="base" hangingPunct="0">
              <a:spcBef>
                <a:spcPct val="0"/>
              </a:spcBef>
              <a:spcAft>
                <a:spcPct val="0"/>
              </a:spcAft>
              <a:tabLst>
                <a:tab pos="1133475" algn="l"/>
              </a:tabLst>
            </a:pPr>
            <a:endParaRPr lang="da-DK" b="1" dirty="0"/>
          </a:p>
          <a:p>
            <a:pPr lvl="0" eaLnBrk="0" fontAlgn="base" hangingPunct="0">
              <a:spcBef>
                <a:spcPct val="0"/>
              </a:spcBef>
              <a:spcAft>
                <a:spcPct val="0"/>
              </a:spcAft>
              <a:tabLst>
                <a:tab pos="1133475" algn="l"/>
              </a:tabLst>
            </a:pPr>
            <a:r>
              <a:rPr lang="da-DK" b="1" dirty="0"/>
              <a:t>Ingen forslag fra bestyrelsen</a:t>
            </a:r>
          </a:p>
          <a:p>
            <a:endParaRPr lang="da-DK" sz="1800" dirty="0"/>
          </a:p>
          <a:p>
            <a:pPr marL="0" indent="0">
              <a:buNone/>
            </a:pPr>
            <a:endParaRPr lang="da-DK" dirty="0"/>
          </a:p>
        </p:txBody>
      </p:sp>
      <p:sp>
        <p:nvSpPr>
          <p:cNvPr id="4" name="Pladsholder til diasnummer 3"/>
          <p:cNvSpPr>
            <a:spLocks noGrp="1"/>
          </p:cNvSpPr>
          <p:nvPr>
            <p:ph type="sldNum" sz="quarter" idx="12"/>
          </p:nvPr>
        </p:nvSpPr>
        <p:spPr/>
        <p:txBody>
          <a:bodyPr/>
          <a:lstStyle/>
          <a:p>
            <a:fld id="{0B1EDD01-C965-4A62-85A3-5B2FBE971B21}" type="slidenum">
              <a:rPr lang="da-DK" smtClean="0"/>
              <a:pPr/>
              <a:t>24</a:t>
            </a:fld>
            <a:endParaRPr lang="da-DK" dirty="0"/>
          </a:p>
        </p:txBody>
      </p:sp>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028700"/>
            <a:ext cx="1524000" cy="1143000"/>
          </a:xfrm>
          <a:prstGeom prst="rect">
            <a:avLst/>
          </a:prstGeom>
        </p:spPr>
      </p:pic>
      <p:pic>
        <p:nvPicPr>
          <p:cNvPr id="6" name="Billede 5"/>
          <p:cNvPicPr>
            <a:picLocks noChangeAspect="1"/>
          </p:cNvPicPr>
          <p:nvPr/>
        </p:nvPicPr>
        <p:blipFill>
          <a:blip r:embed="rId3"/>
          <a:stretch>
            <a:fillRect/>
          </a:stretch>
        </p:blipFill>
        <p:spPr>
          <a:xfrm>
            <a:off x="2957239" y="3789040"/>
            <a:ext cx="3229521" cy="1359798"/>
          </a:xfrm>
          <a:prstGeom prst="rect">
            <a:avLst/>
          </a:prstGeom>
        </p:spPr>
      </p:pic>
    </p:spTree>
    <p:extLst>
      <p:ext uri="{BB962C8B-B14F-4D97-AF65-F5344CB8AC3E}">
        <p14:creationId xmlns:p14="http://schemas.microsoft.com/office/powerpoint/2010/main" val="623333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260648"/>
            <a:ext cx="7772400" cy="1143000"/>
          </a:xfrm>
        </p:spPr>
        <p:txBody>
          <a:bodyPr/>
          <a:lstStyle/>
          <a:p>
            <a:r>
              <a:rPr lang="da-DK" sz="3600" dirty="0">
                <a:latin typeface="Verdana" pitchFamily="34" charset="0"/>
              </a:rPr>
              <a:t>Generalforsamling 22.03.2023</a:t>
            </a:r>
            <a:endParaRPr lang="da-DK" sz="3600" dirty="0"/>
          </a:p>
        </p:txBody>
      </p:sp>
      <p:sp>
        <p:nvSpPr>
          <p:cNvPr id="65537" name="Rectangle 1"/>
          <p:cNvSpPr>
            <a:spLocks noChangeArrowheads="1"/>
          </p:cNvSpPr>
          <p:nvPr/>
        </p:nvSpPr>
        <p:spPr bwMode="auto">
          <a:xfrm>
            <a:off x="755576" y="1988840"/>
            <a:ext cx="8136904" cy="3785652"/>
          </a:xfrm>
          <a:prstGeom prst="rect">
            <a:avLst/>
          </a:prstGeom>
          <a:noFill/>
          <a:ln w="9525">
            <a:noFill/>
            <a:miter lim="800000"/>
            <a:headEnd/>
            <a:tailEnd/>
          </a:ln>
          <a:effectLst/>
        </p:spPr>
        <p:txBody>
          <a:bodyPr vert="horz" wrap="square" lIns="0" tIns="45720" rIns="72000" bIns="45720" numCol="1" anchor="t" anchorCtr="0" compatLnSpc="1">
            <a:prstTxWarp prst="textNoShape">
              <a:avLst/>
            </a:prstTxWarp>
            <a:noAutofit/>
          </a:bodyPr>
          <a:lstStyle/>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Valg af dirigent.</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Bestyrelsens beretning for det forløbne regnskabsår.</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Den reviderede årsrapport efter regnskabsloven fremlægges til </a:t>
            </a:r>
            <a:b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b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godkendelse.</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Budget opgjort efter varmeforsyningslovens prisbestemmelser for </a:t>
            </a:r>
            <a:b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b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indeværende drifts år fremlægges til orientering.</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lang="da-DK" sz="1600" dirty="0">
                <a:solidFill>
                  <a:srgbClr val="000080"/>
                </a:solidFill>
                <a:latin typeface="Verdana" pitchFamily="34" charset="0"/>
                <a:ea typeface="Times New Roman" pitchFamily="18" charset="0"/>
                <a:cs typeface="Arial" pitchFamily="34" charset="0"/>
              </a:rPr>
              <a:t>Fremlæggelse af investeringsplan for kommende år til orientering</a:t>
            </a:r>
          </a:p>
          <a:p>
            <a:pPr lvl="0" indent="540000" eaLnBrk="0" fontAlgn="base" hangingPunct="0">
              <a:spcBef>
                <a:spcPct val="0"/>
              </a:spcBef>
              <a:spcAft>
                <a:spcPct val="0"/>
              </a:spcAft>
              <a:buFont typeface="+mj-lt"/>
              <a:buAutoNum type="arabicPeriod"/>
              <a:tabLst>
                <a:tab pos="1133475" algn="l"/>
              </a:tabLst>
            </a:pPr>
            <a:r>
              <a:rPr lang="da-DK" sz="1600" dirty="0">
                <a:solidFill>
                  <a:srgbClr val="000080"/>
                </a:solidFill>
                <a:latin typeface="Verdana" pitchFamily="34" charset="0"/>
                <a:ea typeface="Times New Roman" pitchFamily="18" charset="0"/>
                <a:cs typeface="Arial" pitchFamily="34" charset="0"/>
              </a:rPr>
              <a:t>Forslag fra bestyrelsen</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a:t>
            </a:r>
            <a:r>
              <a:rPr kumimoji="0" lang="da-DK" sz="1600" b="0" i="0" u="none" strike="noStrike" cap="none" normalizeH="0" baseline="0" dirty="0">
                <a:ln>
                  <a:noFill/>
                </a:ln>
                <a:solidFill>
                  <a:srgbClr val="FF0000"/>
                </a:solidFill>
                <a:effectLst/>
                <a:latin typeface="Verdana" pitchFamily="34" charset="0"/>
                <a:ea typeface="Times New Roman" pitchFamily="18" charset="0"/>
                <a:cs typeface="Arial" pitchFamily="34" charset="0"/>
              </a:rPr>
              <a:t>Indkomne forslag fra andelshavere/varmeaftagere.</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Valg af bestyrelsesmedlemmer.</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Valg af suppleanter til bestyrelsen.</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Valg af revisor.</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Eventuelt.</a:t>
            </a:r>
            <a:endParaRPr kumimoji="0" lang="da-DK" sz="1600" b="0" i="0" u="none" strike="noStrike" cap="none" normalizeH="0" baseline="0" dirty="0">
              <a:ln>
                <a:noFill/>
              </a:ln>
              <a:solidFill>
                <a:schemeClr val="tx1"/>
              </a:solidFill>
              <a:effectLst/>
              <a:latin typeface="Arial" pitchFamily="34" charset="0"/>
              <a:cs typeface="Arial" pitchFamily="34" charset="0"/>
            </a:endParaRPr>
          </a:p>
        </p:txBody>
      </p:sp>
      <p:sp>
        <p:nvSpPr>
          <p:cNvPr id="4" name="Tekstboks 3"/>
          <p:cNvSpPr txBox="1"/>
          <p:nvPr/>
        </p:nvSpPr>
        <p:spPr>
          <a:xfrm>
            <a:off x="683568" y="1484784"/>
            <a:ext cx="2199641" cy="461665"/>
          </a:xfrm>
          <a:prstGeom prst="rect">
            <a:avLst/>
          </a:prstGeom>
          <a:noFill/>
        </p:spPr>
        <p:txBody>
          <a:bodyPr wrap="none" rtlCol="0">
            <a:spAutoFit/>
          </a:bodyPr>
          <a:lstStyle/>
          <a:p>
            <a:r>
              <a:rPr lang="da-DK" dirty="0">
                <a:solidFill>
                  <a:srgbClr val="339933"/>
                </a:solidFill>
                <a:latin typeface="Verdana" pitchFamily="34" charset="0"/>
                <a:ea typeface="Verdana" pitchFamily="34" charset="0"/>
                <a:cs typeface="Verdana" pitchFamily="34" charset="0"/>
              </a:rPr>
              <a:t>DAGSORDEN</a:t>
            </a:r>
          </a:p>
        </p:txBody>
      </p:sp>
      <p:sp>
        <p:nvSpPr>
          <p:cNvPr id="3" name="Slide Number Placeholder 2"/>
          <p:cNvSpPr>
            <a:spLocks noGrp="1"/>
          </p:cNvSpPr>
          <p:nvPr>
            <p:ph type="sldNum" sz="quarter" idx="12"/>
          </p:nvPr>
        </p:nvSpPr>
        <p:spPr/>
        <p:txBody>
          <a:bodyPr/>
          <a:lstStyle/>
          <a:p>
            <a:fld id="{0B1EDD01-C965-4A62-85A3-5B2FBE971B21}" type="slidenum">
              <a:rPr lang="da-DK" smtClean="0"/>
              <a:pPr/>
              <a:t>25</a:t>
            </a:fld>
            <a:endParaRPr lang="da-DK"/>
          </a:p>
        </p:txBody>
      </p:sp>
    </p:spTree>
    <p:extLst>
      <p:ext uri="{BB962C8B-B14F-4D97-AF65-F5344CB8AC3E}">
        <p14:creationId xmlns:p14="http://schemas.microsoft.com/office/powerpoint/2010/main" val="712482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Indkomne forslag</a:t>
            </a:r>
          </a:p>
        </p:txBody>
      </p:sp>
      <p:sp>
        <p:nvSpPr>
          <p:cNvPr id="3" name="Pladsholder til indhold 2"/>
          <p:cNvSpPr>
            <a:spLocks noGrp="1"/>
          </p:cNvSpPr>
          <p:nvPr>
            <p:ph idx="1"/>
          </p:nvPr>
        </p:nvSpPr>
        <p:spPr>
          <a:xfrm>
            <a:off x="446856" y="1600200"/>
            <a:ext cx="8229600" cy="4525963"/>
          </a:xfrm>
        </p:spPr>
        <p:txBody>
          <a:bodyPr/>
          <a:lstStyle/>
          <a:p>
            <a:endParaRPr lang="da-DK" dirty="0"/>
          </a:p>
          <a:p>
            <a:r>
              <a:rPr lang="da-DK" sz="1800" dirty="0">
                <a:effectLst/>
                <a:latin typeface="Calibri" panose="020F0502020204030204" pitchFamily="34" charset="0"/>
                <a:ea typeface="Times New Roman" panose="02020603050405020304" pitchFamily="18" charset="0"/>
              </a:rPr>
              <a:t>at bestyrelsen i Rønde Fjernvarme undersøger muligheden for at tilslutte Rønde Fjernvarme til Kredsløb (Århus) som et alternativ til at bygge nyt varmeværk.</a:t>
            </a:r>
            <a:endParaRPr lang="da-DK" b="1" dirty="0"/>
          </a:p>
          <a:p>
            <a:endParaRPr lang="da-DK" dirty="0"/>
          </a:p>
          <a:p>
            <a:endParaRPr lang="da-DK" dirty="0"/>
          </a:p>
          <a:p>
            <a:endParaRPr lang="da-DK" dirty="0"/>
          </a:p>
        </p:txBody>
      </p:sp>
      <p:sp>
        <p:nvSpPr>
          <p:cNvPr id="4" name="Pladsholder til diasnummer 3"/>
          <p:cNvSpPr>
            <a:spLocks noGrp="1"/>
          </p:cNvSpPr>
          <p:nvPr>
            <p:ph type="sldNum" sz="quarter" idx="12"/>
          </p:nvPr>
        </p:nvSpPr>
        <p:spPr/>
        <p:txBody>
          <a:bodyPr/>
          <a:lstStyle/>
          <a:p>
            <a:fld id="{0B1EDD01-C965-4A62-85A3-5B2FBE971B21}" type="slidenum">
              <a:rPr lang="da-DK" smtClean="0"/>
              <a:pPr/>
              <a:t>26</a:t>
            </a:fld>
            <a:endParaRPr lang="da-DK"/>
          </a:p>
        </p:txBody>
      </p:sp>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071154"/>
            <a:ext cx="1524000" cy="1143000"/>
          </a:xfrm>
          <a:prstGeom prst="rect">
            <a:avLst/>
          </a:prstGeom>
        </p:spPr>
      </p:pic>
      <p:pic>
        <p:nvPicPr>
          <p:cNvPr id="8" name="Billede 7"/>
          <p:cNvPicPr>
            <a:picLocks noChangeAspect="1"/>
          </p:cNvPicPr>
          <p:nvPr/>
        </p:nvPicPr>
        <p:blipFill>
          <a:blip r:embed="rId3"/>
          <a:stretch>
            <a:fillRect/>
          </a:stretch>
        </p:blipFill>
        <p:spPr>
          <a:xfrm>
            <a:off x="2957239" y="3490259"/>
            <a:ext cx="3229521" cy="1359798"/>
          </a:xfrm>
          <a:prstGeom prst="rect">
            <a:avLst/>
          </a:prstGeom>
        </p:spPr>
      </p:pic>
    </p:spTree>
    <p:extLst>
      <p:ext uri="{BB962C8B-B14F-4D97-AF65-F5344CB8AC3E}">
        <p14:creationId xmlns:p14="http://schemas.microsoft.com/office/powerpoint/2010/main" val="3819839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Indkomne forslag</a:t>
            </a:r>
          </a:p>
        </p:txBody>
      </p:sp>
      <p:sp>
        <p:nvSpPr>
          <p:cNvPr id="3" name="Pladsholder til indhold 2"/>
          <p:cNvSpPr>
            <a:spLocks noGrp="1"/>
          </p:cNvSpPr>
          <p:nvPr>
            <p:ph idx="1"/>
          </p:nvPr>
        </p:nvSpPr>
        <p:spPr>
          <a:xfrm>
            <a:off x="446856" y="1600200"/>
            <a:ext cx="8229600" cy="4525963"/>
          </a:xfrm>
        </p:spPr>
        <p:txBody>
          <a:bodyPr/>
          <a:lstStyle/>
          <a:p>
            <a:endParaRPr lang="da-DK" dirty="0"/>
          </a:p>
          <a:p>
            <a:r>
              <a:rPr lang="da-DK" sz="1800" dirty="0">
                <a:effectLst/>
                <a:latin typeface="Calibri" panose="020F0502020204030204" pitchFamily="34" charset="0"/>
                <a:ea typeface="Times New Roman" panose="02020603050405020304" pitchFamily="18" charset="0"/>
                <a:cs typeface="Calibri" panose="020F0502020204030204" pitchFamily="34" charset="0"/>
              </a:rPr>
              <a:t>Hvis vi skulle forsynes fra varmeplanen vil vi formodentligt skulle tilkobles fra Åstrup, se figur 1, da varmeplanens transmissionsleding herefter, jf. Henrik fra Hornslet Fjernvarme, ikke vil kunne trække vores 12 MW. </a:t>
            </a:r>
            <a:r>
              <a:rPr lang="nb-NO" sz="1800" dirty="0">
                <a:effectLst/>
                <a:latin typeface="Calibri" panose="020F0502020204030204" pitchFamily="34" charset="0"/>
                <a:ea typeface="Times New Roman" panose="02020603050405020304" pitchFamily="18" charset="0"/>
                <a:cs typeface="Calibri" panose="020F0502020204030204" pitchFamily="34" charset="0"/>
              </a:rPr>
              <a:t>Se figur 2</a:t>
            </a:r>
            <a:endParaRPr lang="da-DK"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cs typeface="Calibri" panose="020F0502020204030204" pitchFamily="34" charset="0"/>
              </a:rPr>
              <a:t>Denne ledning </a:t>
            </a:r>
            <a:r>
              <a:rPr lang="da-DK" sz="1800" dirty="0">
                <a:latin typeface="Calibri" panose="020F0502020204030204" pitchFamily="34" charset="0"/>
                <a:ea typeface="Times New Roman" panose="02020603050405020304" pitchFamily="18" charset="0"/>
                <a:cs typeface="Calibri" panose="020F0502020204030204" pitchFamily="34" charset="0"/>
              </a:rPr>
              <a:t>vil blive</a:t>
            </a:r>
            <a:r>
              <a:rPr lang="da-DK" sz="1800" dirty="0">
                <a:effectLst/>
                <a:latin typeface="Calibri" panose="020F0502020204030204" pitchFamily="34" charset="0"/>
                <a:ea typeface="Times New Roman" panose="02020603050405020304" pitchFamily="18" charset="0"/>
                <a:cs typeface="Calibri" panose="020F0502020204030204" pitchFamily="34" charset="0"/>
              </a:rPr>
              <a:t> ca. 14km og vil minimum koste 10. mio.,- pr. km. Svarende til 140. mio.,- og altså være dyrere end et helt nyt værk.</a:t>
            </a:r>
            <a:endParaRPr lang="da-DK"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a-DK" dirty="0"/>
          </a:p>
          <a:p>
            <a:endParaRPr lang="da-DK" dirty="0"/>
          </a:p>
          <a:p>
            <a:endParaRPr lang="da-DK" dirty="0"/>
          </a:p>
        </p:txBody>
      </p:sp>
      <p:sp>
        <p:nvSpPr>
          <p:cNvPr id="4" name="Pladsholder til diasnummer 3"/>
          <p:cNvSpPr>
            <a:spLocks noGrp="1"/>
          </p:cNvSpPr>
          <p:nvPr>
            <p:ph type="sldNum" sz="quarter" idx="12"/>
          </p:nvPr>
        </p:nvSpPr>
        <p:spPr/>
        <p:txBody>
          <a:bodyPr/>
          <a:lstStyle/>
          <a:p>
            <a:fld id="{0B1EDD01-C965-4A62-85A3-5B2FBE971B21}" type="slidenum">
              <a:rPr lang="da-DK" smtClean="0"/>
              <a:pPr/>
              <a:t>27</a:t>
            </a:fld>
            <a:endParaRPr lang="da-DK"/>
          </a:p>
        </p:txBody>
      </p:sp>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071154"/>
            <a:ext cx="1524000" cy="1143000"/>
          </a:xfrm>
          <a:prstGeom prst="rect">
            <a:avLst/>
          </a:prstGeom>
        </p:spPr>
      </p:pic>
      <p:pic>
        <p:nvPicPr>
          <p:cNvPr id="5" name="Billede 4" descr="Et billede, der indeholder kort&#10;&#10;Automatisk genereret beskrivelse">
            <a:extLst>
              <a:ext uri="{FF2B5EF4-FFF2-40B4-BE49-F238E27FC236}">
                <a16:creationId xmlns:a16="http://schemas.microsoft.com/office/drawing/2014/main" id="{A62BEA16-C148-4719-FC19-FFE7EB4FB4FD}"/>
              </a:ext>
            </a:extLst>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187624" y="3573015"/>
            <a:ext cx="6264696" cy="3240361"/>
          </a:xfrm>
          <a:prstGeom prst="rect">
            <a:avLst/>
          </a:prstGeom>
          <a:noFill/>
          <a:ln>
            <a:noFill/>
          </a:ln>
        </p:spPr>
      </p:pic>
    </p:spTree>
    <p:extLst>
      <p:ext uri="{BB962C8B-B14F-4D97-AF65-F5344CB8AC3E}">
        <p14:creationId xmlns:p14="http://schemas.microsoft.com/office/powerpoint/2010/main" val="3316601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260648"/>
            <a:ext cx="7772400" cy="1143000"/>
          </a:xfrm>
        </p:spPr>
        <p:txBody>
          <a:bodyPr/>
          <a:lstStyle/>
          <a:p>
            <a:r>
              <a:rPr lang="da-DK" sz="3600" dirty="0">
                <a:latin typeface="Verdana" pitchFamily="34" charset="0"/>
              </a:rPr>
              <a:t>Generalforsamling 22.03.2023</a:t>
            </a:r>
            <a:endParaRPr lang="da-DK" sz="3600" dirty="0"/>
          </a:p>
        </p:txBody>
      </p:sp>
      <p:sp>
        <p:nvSpPr>
          <p:cNvPr id="65537" name="Rectangle 1"/>
          <p:cNvSpPr>
            <a:spLocks noChangeArrowheads="1"/>
          </p:cNvSpPr>
          <p:nvPr/>
        </p:nvSpPr>
        <p:spPr bwMode="auto">
          <a:xfrm>
            <a:off x="755576" y="1988840"/>
            <a:ext cx="8136904" cy="3785652"/>
          </a:xfrm>
          <a:prstGeom prst="rect">
            <a:avLst/>
          </a:prstGeom>
          <a:noFill/>
          <a:ln w="9525">
            <a:noFill/>
            <a:miter lim="800000"/>
            <a:headEnd/>
            <a:tailEnd/>
          </a:ln>
          <a:effectLst/>
        </p:spPr>
        <p:txBody>
          <a:bodyPr vert="horz" wrap="square" lIns="0" tIns="45720" rIns="72000" bIns="45720" numCol="1" anchor="t" anchorCtr="0" compatLnSpc="1">
            <a:prstTxWarp prst="textNoShape">
              <a:avLst/>
            </a:prstTxWarp>
            <a:noAutofit/>
          </a:bodyPr>
          <a:lstStyle/>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Valg af dirigent.</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Bestyrelsens beretning for det forløbne regnskabsår.</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Den reviderede årsrapport efter regnskabsloven fremlægges til </a:t>
            </a:r>
            <a:b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b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godkendelse.</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Budget opgjort efter varmeforsyningslovens prisbestemmelser for </a:t>
            </a:r>
            <a:b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b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indeværende drifts år fremlægges til orientering.</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lang="da-DK" sz="1600" dirty="0">
                <a:solidFill>
                  <a:srgbClr val="000080"/>
                </a:solidFill>
                <a:latin typeface="Verdana" pitchFamily="34" charset="0"/>
                <a:ea typeface="Times New Roman" pitchFamily="18" charset="0"/>
                <a:cs typeface="Arial" pitchFamily="34" charset="0"/>
              </a:rPr>
              <a:t>Fremlæggelse af investeringsplan for kommende år til orientering</a:t>
            </a:r>
          </a:p>
          <a:p>
            <a:pPr lvl="0" indent="540000" eaLnBrk="0" fontAlgn="base" hangingPunct="0">
              <a:spcBef>
                <a:spcPct val="0"/>
              </a:spcBef>
              <a:spcAft>
                <a:spcPct val="0"/>
              </a:spcAft>
              <a:buFont typeface="+mj-lt"/>
              <a:buAutoNum type="arabicPeriod"/>
              <a:tabLst>
                <a:tab pos="1133475" algn="l"/>
              </a:tabLst>
            </a:pPr>
            <a:r>
              <a:rPr lang="da-DK" sz="1600" dirty="0">
                <a:solidFill>
                  <a:srgbClr val="000080"/>
                </a:solidFill>
                <a:latin typeface="Verdana" pitchFamily="34" charset="0"/>
                <a:ea typeface="Times New Roman" pitchFamily="18" charset="0"/>
                <a:cs typeface="Arial" pitchFamily="34" charset="0"/>
              </a:rPr>
              <a:t>Forslag fra bestyrelsen </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Indkomne forslag fra andelshavere/varmeaftagere.</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a:t>
            </a:r>
            <a:r>
              <a:rPr kumimoji="0" lang="da-DK" sz="1600" b="0" i="0" u="none" strike="noStrike" cap="none" normalizeH="0" baseline="0" dirty="0">
                <a:ln>
                  <a:noFill/>
                </a:ln>
                <a:solidFill>
                  <a:srgbClr val="FF0000"/>
                </a:solidFill>
                <a:effectLst/>
                <a:latin typeface="Verdana" pitchFamily="34" charset="0"/>
                <a:ea typeface="Times New Roman" pitchFamily="18" charset="0"/>
                <a:cs typeface="Arial" pitchFamily="34" charset="0"/>
              </a:rPr>
              <a:t>Valg af bestyrelsesmedlemmer.</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Valg af suppleanter til bestyrelsen.</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Valg af revisor.</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Eventuelt.</a:t>
            </a:r>
            <a:endParaRPr kumimoji="0" lang="da-DK" sz="1600" b="0" i="0" u="none" strike="noStrike" cap="none" normalizeH="0" baseline="0" dirty="0">
              <a:ln>
                <a:noFill/>
              </a:ln>
              <a:solidFill>
                <a:srgbClr val="000080"/>
              </a:solidFill>
              <a:effectLst/>
              <a:latin typeface="Arial" pitchFamily="34" charset="0"/>
              <a:cs typeface="Arial" pitchFamily="34" charset="0"/>
            </a:endParaRPr>
          </a:p>
        </p:txBody>
      </p:sp>
      <p:sp>
        <p:nvSpPr>
          <p:cNvPr id="4" name="Tekstboks 3"/>
          <p:cNvSpPr txBox="1"/>
          <p:nvPr/>
        </p:nvSpPr>
        <p:spPr>
          <a:xfrm>
            <a:off x="683568" y="1484784"/>
            <a:ext cx="2199641" cy="461665"/>
          </a:xfrm>
          <a:prstGeom prst="rect">
            <a:avLst/>
          </a:prstGeom>
          <a:noFill/>
        </p:spPr>
        <p:txBody>
          <a:bodyPr wrap="none" rtlCol="0">
            <a:spAutoFit/>
          </a:bodyPr>
          <a:lstStyle/>
          <a:p>
            <a:r>
              <a:rPr lang="da-DK" dirty="0">
                <a:solidFill>
                  <a:srgbClr val="339933"/>
                </a:solidFill>
                <a:latin typeface="Verdana" pitchFamily="34" charset="0"/>
                <a:ea typeface="Verdana" pitchFamily="34" charset="0"/>
                <a:cs typeface="Verdana" pitchFamily="34" charset="0"/>
              </a:rPr>
              <a:t>DAGSORDEN</a:t>
            </a:r>
          </a:p>
        </p:txBody>
      </p:sp>
      <p:sp>
        <p:nvSpPr>
          <p:cNvPr id="3" name="Slide Number Placeholder 2"/>
          <p:cNvSpPr>
            <a:spLocks noGrp="1"/>
          </p:cNvSpPr>
          <p:nvPr>
            <p:ph type="sldNum" sz="quarter" idx="12"/>
          </p:nvPr>
        </p:nvSpPr>
        <p:spPr/>
        <p:txBody>
          <a:bodyPr/>
          <a:lstStyle/>
          <a:p>
            <a:fld id="{0B1EDD01-C965-4A62-85A3-5B2FBE971B21}" type="slidenum">
              <a:rPr lang="da-DK" smtClean="0"/>
              <a:pPr/>
              <a:t>28</a:t>
            </a:fld>
            <a:endParaRPr lang="da-DK"/>
          </a:p>
        </p:txBody>
      </p:sp>
    </p:spTree>
    <p:extLst>
      <p:ext uri="{BB962C8B-B14F-4D97-AF65-F5344CB8AC3E}">
        <p14:creationId xmlns:p14="http://schemas.microsoft.com/office/powerpoint/2010/main" val="2941043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609600" y="228600"/>
            <a:ext cx="7772400" cy="1143000"/>
          </a:xfrm>
        </p:spPr>
        <p:txBody>
          <a:bodyPr/>
          <a:lstStyle/>
          <a:p>
            <a:r>
              <a:rPr lang="da-DK" sz="3600">
                <a:latin typeface="Verdana" pitchFamily="34" charset="0"/>
              </a:rPr>
              <a:t>Valg - bestyrelsen</a:t>
            </a:r>
            <a:endParaRPr lang="da-DK"/>
          </a:p>
        </p:txBody>
      </p:sp>
      <p:sp>
        <p:nvSpPr>
          <p:cNvPr id="37891" name="Text Box 4"/>
          <p:cNvSpPr txBox="1">
            <a:spLocks noChangeArrowheads="1"/>
          </p:cNvSpPr>
          <p:nvPr/>
        </p:nvSpPr>
        <p:spPr bwMode="auto">
          <a:xfrm>
            <a:off x="1809166" y="1832649"/>
            <a:ext cx="5373266" cy="1754326"/>
          </a:xfrm>
          <a:prstGeom prst="rect">
            <a:avLst/>
          </a:prstGeom>
          <a:noFill/>
          <a:ln w="9525">
            <a:noFill/>
            <a:miter lim="800000"/>
            <a:headEnd/>
            <a:tailEnd/>
          </a:ln>
        </p:spPr>
        <p:txBody>
          <a:bodyPr wrap="none">
            <a:spAutoFit/>
          </a:bodyPr>
          <a:lstStyle/>
          <a:p>
            <a:pPr>
              <a:defRPr/>
            </a:pPr>
            <a:r>
              <a:rPr lang="da-DK" dirty="0">
                <a:solidFill>
                  <a:srgbClr val="339933"/>
                </a:solidFill>
                <a:latin typeface="Verdana" pitchFamily="34" charset="0"/>
              </a:rPr>
              <a:t>På valg : </a:t>
            </a:r>
            <a:r>
              <a:rPr lang="da-DK" dirty="0">
                <a:latin typeface="Verdana" pitchFamily="34" charset="0"/>
              </a:rPr>
              <a:t>	</a:t>
            </a:r>
          </a:p>
          <a:p>
            <a:pPr>
              <a:defRPr/>
            </a:pPr>
            <a:endParaRPr lang="da-DK" dirty="0">
              <a:solidFill>
                <a:srgbClr val="000066"/>
              </a:solidFill>
              <a:latin typeface="Verdana" pitchFamily="34" charset="0"/>
            </a:endParaRPr>
          </a:p>
          <a:p>
            <a:pPr>
              <a:defRPr/>
            </a:pPr>
            <a:r>
              <a:rPr lang="da-DK" dirty="0">
                <a:solidFill>
                  <a:schemeClr val="tx2">
                    <a:lumMod val="75000"/>
                  </a:schemeClr>
                </a:solidFill>
                <a:latin typeface="Verdana" pitchFamily="34" charset="0"/>
              </a:rPr>
              <a:t>Geert Hallberg		</a:t>
            </a:r>
            <a:r>
              <a:rPr lang="da-DK" dirty="0">
                <a:solidFill>
                  <a:srgbClr val="000066"/>
                </a:solidFill>
                <a:latin typeface="Verdana" pitchFamily="34" charset="0"/>
              </a:rPr>
              <a:t>     </a:t>
            </a:r>
            <a:r>
              <a:rPr lang="da-DK" dirty="0">
                <a:solidFill>
                  <a:srgbClr val="00B050"/>
                </a:solidFill>
                <a:latin typeface="Verdana" pitchFamily="34" charset="0"/>
              </a:rPr>
              <a:t>- villig til genvalg</a:t>
            </a:r>
          </a:p>
          <a:p>
            <a:pPr>
              <a:defRPr/>
            </a:pPr>
            <a:r>
              <a:rPr lang="da-DK" dirty="0">
                <a:solidFill>
                  <a:schemeClr val="tx2">
                    <a:lumMod val="75000"/>
                  </a:schemeClr>
                </a:solidFill>
                <a:latin typeface="Verdana" pitchFamily="34" charset="0"/>
              </a:rPr>
              <a:t>Ole Moldrup 	</a:t>
            </a:r>
            <a:r>
              <a:rPr lang="da-DK" dirty="0">
                <a:solidFill>
                  <a:schemeClr val="tx2"/>
                </a:solidFill>
                <a:latin typeface="Verdana" pitchFamily="34" charset="0"/>
              </a:rPr>
              <a:t>	     </a:t>
            </a:r>
            <a:r>
              <a:rPr lang="da-DK" dirty="0">
                <a:solidFill>
                  <a:srgbClr val="00B050"/>
                </a:solidFill>
                <a:latin typeface="Verdana" pitchFamily="34" charset="0"/>
              </a:rPr>
              <a:t>- villig til genvalg</a:t>
            </a:r>
          </a:p>
          <a:p>
            <a:pPr>
              <a:defRPr/>
            </a:pPr>
            <a:r>
              <a:rPr lang="da-DK" dirty="0">
                <a:solidFill>
                  <a:schemeClr val="tx2"/>
                </a:solidFill>
                <a:latin typeface="Verdana" pitchFamily="34" charset="0"/>
              </a:rPr>
              <a:t>Max Madsen		     </a:t>
            </a:r>
            <a:r>
              <a:rPr lang="da-DK" dirty="0">
                <a:solidFill>
                  <a:srgbClr val="00B050"/>
                </a:solidFill>
                <a:latin typeface="Verdana" pitchFamily="34" charset="0"/>
              </a:rPr>
              <a:t>- villig til genvalg</a:t>
            </a:r>
          </a:p>
          <a:p>
            <a:pPr>
              <a:defRPr/>
            </a:pPr>
            <a:r>
              <a:rPr lang="da-DK" dirty="0">
                <a:solidFill>
                  <a:srgbClr val="000066"/>
                </a:solidFill>
                <a:latin typeface="Verdana" pitchFamily="34" charset="0"/>
              </a:rPr>
              <a:t>		     </a:t>
            </a:r>
            <a:endParaRPr lang="da-DK" dirty="0">
              <a:solidFill>
                <a:srgbClr val="339933"/>
              </a:solidFill>
              <a:latin typeface="Verdana" pitchFamily="34" charset="0"/>
            </a:endParaRPr>
          </a:p>
        </p:txBody>
      </p:sp>
      <p:sp>
        <p:nvSpPr>
          <p:cNvPr id="2" name="Slide Number Placeholder 1"/>
          <p:cNvSpPr>
            <a:spLocks noGrp="1"/>
          </p:cNvSpPr>
          <p:nvPr>
            <p:ph type="sldNum" sz="quarter" idx="12"/>
          </p:nvPr>
        </p:nvSpPr>
        <p:spPr/>
        <p:txBody>
          <a:bodyPr/>
          <a:lstStyle/>
          <a:p>
            <a:fld id="{0B1EDD01-C965-4A62-85A3-5B2FBE971B21}" type="slidenum">
              <a:rPr lang="da-DK" smtClean="0"/>
              <a:pPr/>
              <a:t>29</a:t>
            </a:fld>
            <a:endParaRPr lang="da-DK"/>
          </a:p>
        </p:txBody>
      </p:sp>
      <p:pic>
        <p:nvPicPr>
          <p:cNvPr id="6" name="Billede 5"/>
          <p:cNvPicPr>
            <a:picLocks noChangeAspect="1"/>
          </p:cNvPicPr>
          <p:nvPr/>
        </p:nvPicPr>
        <p:blipFill>
          <a:blip r:embed="rId2"/>
          <a:stretch>
            <a:fillRect/>
          </a:stretch>
        </p:blipFill>
        <p:spPr>
          <a:xfrm>
            <a:off x="2644636" y="3893419"/>
            <a:ext cx="3702327" cy="167380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260648"/>
            <a:ext cx="7772400" cy="1143000"/>
          </a:xfrm>
        </p:spPr>
        <p:txBody>
          <a:bodyPr/>
          <a:lstStyle/>
          <a:p>
            <a:r>
              <a:rPr lang="da-DK" sz="3600" dirty="0">
                <a:latin typeface="Verdana" pitchFamily="34" charset="0"/>
              </a:rPr>
              <a:t>Generalforsamling 22.03.2023</a:t>
            </a:r>
            <a:endParaRPr lang="da-DK" sz="3600" dirty="0"/>
          </a:p>
        </p:txBody>
      </p:sp>
      <p:sp>
        <p:nvSpPr>
          <p:cNvPr id="65537" name="Rectangle 1"/>
          <p:cNvSpPr>
            <a:spLocks noChangeArrowheads="1"/>
          </p:cNvSpPr>
          <p:nvPr/>
        </p:nvSpPr>
        <p:spPr bwMode="auto">
          <a:xfrm>
            <a:off x="755576" y="1988840"/>
            <a:ext cx="8136904" cy="3785652"/>
          </a:xfrm>
          <a:prstGeom prst="rect">
            <a:avLst/>
          </a:prstGeom>
          <a:noFill/>
          <a:ln w="9525">
            <a:noFill/>
            <a:miter lim="800000"/>
            <a:headEnd/>
            <a:tailEnd/>
          </a:ln>
          <a:effectLst/>
        </p:spPr>
        <p:txBody>
          <a:bodyPr vert="horz" wrap="square" lIns="0" tIns="45720" rIns="72000" bIns="45720" numCol="1" anchor="t" anchorCtr="0" compatLnSpc="1">
            <a:prstTxWarp prst="textNoShape">
              <a:avLst/>
            </a:prstTxWarp>
            <a:noAutofit/>
          </a:bodyPr>
          <a:lstStyle/>
          <a:p>
            <a:pPr marR="0" lvl="0" algn="l" defTabSz="914400" rtl="0" eaLnBrk="0" fontAlgn="base" latinLnBrk="0" hangingPunct="0">
              <a:lnSpc>
                <a:spcPct val="100000"/>
              </a:lnSpc>
              <a:spcBef>
                <a:spcPct val="0"/>
              </a:spcBef>
              <a:spcAft>
                <a:spcPct val="0"/>
              </a:spcAft>
              <a:buClrTx/>
              <a:buSzTx/>
              <a:tabLst>
                <a:tab pos="1133475" algn="l"/>
              </a:tabLst>
            </a:pPr>
            <a:endParaRPr lang="da-DK" sz="2400" dirty="0">
              <a:solidFill>
                <a:schemeClr val="accent1">
                  <a:lumMod val="50000"/>
                </a:schemeClr>
              </a:solidFill>
              <a:latin typeface="Verdana"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tabLst>
                <a:tab pos="1133475" algn="l"/>
              </a:tabLst>
            </a:pPr>
            <a:endParaRPr lang="da-DK" sz="2400" dirty="0">
              <a:solidFill>
                <a:schemeClr val="accent1">
                  <a:lumMod val="50000"/>
                </a:schemeClr>
              </a:solidFill>
              <a:latin typeface="Verdana"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tabLst>
                <a:tab pos="1133475" algn="l"/>
              </a:tabLst>
            </a:pPr>
            <a:r>
              <a:rPr lang="da-DK" sz="2400" dirty="0">
                <a:solidFill>
                  <a:schemeClr val="accent1">
                    <a:lumMod val="50000"/>
                  </a:schemeClr>
                </a:solidFill>
                <a:latin typeface="Verdana" pitchFamily="34" charset="0"/>
                <a:cs typeface="Arial" pitchFamily="34" charset="0"/>
              </a:rPr>
              <a:t>Til dirigent foreslår bestyrelsen:</a:t>
            </a:r>
          </a:p>
          <a:p>
            <a:pPr marR="0" lvl="0" algn="l" defTabSz="914400" rtl="0" eaLnBrk="0" fontAlgn="base" latinLnBrk="0" hangingPunct="0">
              <a:lnSpc>
                <a:spcPct val="100000"/>
              </a:lnSpc>
              <a:spcBef>
                <a:spcPct val="0"/>
              </a:spcBef>
              <a:spcAft>
                <a:spcPct val="0"/>
              </a:spcAft>
              <a:buClrTx/>
              <a:buSzTx/>
              <a:tabLst>
                <a:tab pos="1133475" algn="l"/>
              </a:tabLst>
            </a:pPr>
            <a:endParaRPr lang="da-DK" sz="2400" dirty="0">
              <a:solidFill>
                <a:schemeClr val="accent1">
                  <a:lumMod val="50000"/>
                </a:schemeClr>
              </a:solidFill>
              <a:latin typeface="Verdana"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tabLst>
                <a:tab pos="1133475" algn="l"/>
              </a:tabLst>
            </a:pPr>
            <a:r>
              <a:rPr lang="da-DK" sz="2400" dirty="0">
                <a:solidFill>
                  <a:schemeClr val="accent1">
                    <a:lumMod val="50000"/>
                  </a:schemeClr>
                </a:solidFill>
                <a:latin typeface="Verdana" pitchFamily="34" charset="0"/>
                <a:cs typeface="Arial" pitchFamily="34" charset="0"/>
              </a:rPr>
              <a:t>		Advokat Line Lindgaard-Kjeldsen</a:t>
            </a:r>
            <a:endParaRPr kumimoji="0" lang="da-DK" sz="2400" b="0" i="0" u="none" strike="noStrike" cap="none" normalizeH="0" baseline="0" dirty="0">
              <a:ln>
                <a:noFill/>
              </a:ln>
              <a:solidFill>
                <a:schemeClr val="accent1">
                  <a:lumMod val="50000"/>
                </a:schemeClr>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0B1EDD01-C965-4A62-85A3-5B2FBE971B21}" type="slidenum">
              <a:rPr lang="da-DK" smtClean="0"/>
              <a:pPr/>
              <a:t>3</a:t>
            </a:fld>
            <a:endParaRPr lang="da-DK"/>
          </a:p>
        </p:txBody>
      </p:sp>
    </p:spTree>
    <p:extLst>
      <p:ext uri="{BB962C8B-B14F-4D97-AF65-F5344CB8AC3E}">
        <p14:creationId xmlns:p14="http://schemas.microsoft.com/office/powerpoint/2010/main" val="3078645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260648"/>
            <a:ext cx="7772400" cy="1143000"/>
          </a:xfrm>
        </p:spPr>
        <p:txBody>
          <a:bodyPr/>
          <a:lstStyle/>
          <a:p>
            <a:r>
              <a:rPr lang="da-DK" sz="3600" dirty="0">
                <a:latin typeface="Verdana" pitchFamily="34" charset="0"/>
              </a:rPr>
              <a:t>Generalforsamling 22.03.2023</a:t>
            </a:r>
            <a:endParaRPr lang="da-DK" sz="3600" dirty="0"/>
          </a:p>
        </p:txBody>
      </p:sp>
      <p:sp>
        <p:nvSpPr>
          <p:cNvPr id="65537" name="Rectangle 1"/>
          <p:cNvSpPr>
            <a:spLocks noChangeArrowheads="1"/>
          </p:cNvSpPr>
          <p:nvPr/>
        </p:nvSpPr>
        <p:spPr bwMode="auto">
          <a:xfrm>
            <a:off x="755576" y="1988840"/>
            <a:ext cx="8136904" cy="3785652"/>
          </a:xfrm>
          <a:prstGeom prst="rect">
            <a:avLst/>
          </a:prstGeom>
          <a:noFill/>
          <a:ln w="9525">
            <a:noFill/>
            <a:miter lim="800000"/>
            <a:headEnd/>
            <a:tailEnd/>
          </a:ln>
          <a:effectLst/>
        </p:spPr>
        <p:txBody>
          <a:bodyPr vert="horz" wrap="square" lIns="0" tIns="45720" rIns="72000" bIns="45720" numCol="1" anchor="t" anchorCtr="0" compatLnSpc="1">
            <a:prstTxWarp prst="textNoShape">
              <a:avLst/>
            </a:prstTxWarp>
            <a:noAutofit/>
          </a:bodyPr>
          <a:lstStyle/>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Valg af dirigent.</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Bestyrelsens beretning for det forløbne regnskabsår.</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Den reviderede årsrapport efter regnskabsloven fremlægges til </a:t>
            </a:r>
            <a:b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b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godkendelse.</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Budget opgjort efter varmeforsyningslovens prisbestemmelser for </a:t>
            </a:r>
            <a:b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b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indeværende </a:t>
            </a:r>
            <a:r>
              <a:rPr kumimoji="0" lang="da-DK" sz="1600" b="0" i="0" u="none" strike="noStrike" cap="none" normalizeH="0" baseline="0" dirty="0" err="1">
                <a:ln>
                  <a:noFill/>
                </a:ln>
                <a:solidFill>
                  <a:srgbClr val="000080"/>
                </a:solidFill>
                <a:effectLst/>
                <a:latin typeface="Verdana" pitchFamily="34" charset="0"/>
                <a:ea typeface="Times New Roman" pitchFamily="18" charset="0"/>
                <a:cs typeface="Arial" pitchFamily="34" charset="0"/>
              </a:rPr>
              <a:t>driftsår</a:t>
            </a: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fremlægges til orientering.</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lang="da-DK" sz="1600" dirty="0">
                <a:solidFill>
                  <a:srgbClr val="000080"/>
                </a:solidFill>
                <a:latin typeface="Verdana" pitchFamily="34" charset="0"/>
                <a:ea typeface="Times New Roman" pitchFamily="18" charset="0"/>
                <a:cs typeface="Arial" pitchFamily="34" charset="0"/>
              </a:rPr>
              <a:t>Fremlæggelse af investeringsplan for kommende år til orientering</a:t>
            </a:r>
          </a:p>
          <a:p>
            <a:pPr lvl="0" indent="540000" eaLnBrk="0" fontAlgn="base" hangingPunct="0">
              <a:spcBef>
                <a:spcPct val="0"/>
              </a:spcBef>
              <a:spcAft>
                <a:spcPct val="0"/>
              </a:spcAft>
              <a:buFont typeface="+mj-lt"/>
              <a:buAutoNum type="arabicPeriod"/>
              <a:tabLst>
                <a:tab pos="1133475" algn="l"/>
              </a:tabLst>
            </a:pPr>
            <a:r>
              <a:rPr lang="da-DK" sz="1600" dirty="0">
                <a:solidFill>
                  <a:srgbClr val="000080"/>
                </a:solidFill>
                <a:latin typeface="Verdana" pitchFamily="34" charset="0"/>
                <a:ea typeface="Times New Roman" pitchFamily="18" charset="0"/>
                <a:cs typeface="Arial" pitchFamily="34" charset="0"/>
              </a:rPr>
              <a:t>Forslag fra bestyrelsen</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Indkomne forslag fra andelshavere/varmeaftagere.</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Valg af bestyrelsesmedlemmer.</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a:t>
            </a:r>
            <a:r>
              <a:rPr kumimoji="0" lang="da-DK" sz="1600" b="0" i="0" u="none" strike="noStrike" cap="none" normalizeH="0" baseline="0" dirty="0">
                <a:ln>
                  <a:noFill/>
                </a:ln>
                <a:solidFill>
                  <a:srgbClr val="FF0000"/>
                </a:solidFill>
                <a:effectLst/>
                <a:latin typeface="Verdana" pitchFamily="34" charset="0"/>
                <a:ea typeface="Times New Roman" pitchFamily="18" charset="0"/>
                <a:cs typeface="Arial" pitchFamily="34" charset="0"/>
              </a:rPr>
              <a:t>Valg af suppleanter til bestyrelsen.</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Valg af revisor.</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Eventuelt.</a:t>
            </a:r>
            <a:endParaRPr kumimoji="0" lang="da-DK" sz="1600" b="0" i="0" u="none" strike="noStrike" cap="none" normalizeH="0" baseline="0" dirty="0">
              <a:ln>
                <a:noFill/>
              </a:ln>
              <a:solidFill>
                <a:srgbClr val="000080"/>
              </a:solidFill>
              <a:effectLst/>
              <a:latin typeface="Arial" pitchFamily="34" charset="0"/>
              <a:cs typeface="Arial" pitchFamily="34" charset="0"/>
            </a:endParaRPr>
          </a:p>
        </p:txBody>
      </p:sp>
      <p:sp>
        <p:nvSpPr>
          <p:cNvPr id="4" name="Tekstboks 3"/>
          <p:cNvSpPr txBox="1"/>
          <p:nvPr/>
        </p:nvSpPr>
        <p:spPr>
          <a:xfrm>
            <a:off x="683568" y="1484784"/>
            <a:ext cx="2199641" cy="461665"/>
          </a:xfrm>
          <a:prstGeom prst="rect">
            <a:avLst/>
          </a:prstGeom>
          <a:noFill/>
        </p:spPr>
        <p:txBody>
          <a:bodyPr wrap="none" rtlCol="0">
            <a:spAutoFit/>
          </a:bodyPr>
          <a:lstStyle/>
          <a:p>
            <a:r>
              <a:rPr lang="da-DK" dirty="0">
                <a:solidFill>
                  <a:srgbClr val="339933"/>
                </a:solidFill>
                <a:latin typeface="Verdana" pitchFamily="34" charset="0"/>
                <a:ea typeface="Verdana" pitchFamily="34" charset="0"/>
                <a:cs typeface="Verdana" pitchFamily="34" charset="0"/>
              </a:rPr>
              <a:t>DAGSORDEN</a:t>
            </a:r>
          </a:p>
        </p:txBody>
      </p:sp>
      <p:sp>
        <p:nvSpPr>
          <p:cNvPr id="3" name="Slide Number Placeholder 2"/>
          <p:cNvSpPr>
            <a:spLocks noGrp="1"/>
          </p:cNvSpPr>
          <p:nvPr>
            <p:ph type="sldNum" sz="quarter" idx="12"/>
          </p:nvPr>
        </p:nvSpPr>
        <p:spPr/>
        <p:txBody>
          <a:bodyPr/>
          <a:lstStyle/>
          <a:p>
            <a:fld id="{0B1EDD01-C965-4A62-85A3-5B2FBE971B21}" type="slidenum">
              <a:rPr lang="da-DK" smtClean="0"/>
              <a:pPr/>
              <a:t>30</a:t>
            </a:fld>
            <a:endParaRPr lang="da-DK"/>
          </a:p>
        </p:txBody>
      </p:sp>
    </p:spTree>
    <p:extLst>
      <p:ext uri="{BB962C8B-B14F-4D97-AF65-F5344CB8AC3E}">
        <p14:creationId xmlns:p14="http://schemas.microsoft.com/office/powerpoint/2010/main" val="3170484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609600" y="228600"/>
            <a:ext cx="7772400" cy="1143000"/>
          </a:xfrm>
        </p:spPr>
        <p:txBody>
          <a:bodyPr>
            <a:normAutofit fontScale="90000"/>
          </a:bodyPr>
          <a:lstStyle/>
          <a:p>
            <a:r>
              <a:rPr lang="da-DK" sz="3600">
                <a:latin typeface="Verdana" pitchFamily="34" charset="0"/>
              </a:rPr>
              <a:t>Valg - suppleanter til bestyrelsen</a:t>
            </a:r>
            <a:endParaRPr lang="da-DK"/>
          </a:p>
        </p:txBody>
      </p:sp>
      <p:sp>
        <p:nvSpPr>
          <p:cNvPr id="45059" name="Text Box 3"/>
          <p:cNvSpPr txBox="1">
            <a:spLocks noChangeArrowheads="1"/>
          </p:cNvSpPr>
          <p:nvPr/>
        </p:nvSpPr>
        <p:spPr bwMode="auto">
          <a:xfrm>
            <a:off x="1143000" y="1743075"/>
            <a:ext cx="6811160" cy="3139321"/>
          </a:xfrm>
          <a:prstGeom prst="rect">
            <a:avLst/>
          </a:prstGeom>
          <a:noFill/>
          <a:ln w="9525">
            <a:noFill/>
            <a:miter lim="800000"/>
            <a:headEnd/>
            <a:tailEnd/>
          </a:ln>
        </p:spPr>
        <p:txBody>
          <a:bodyPr wrap="none">
            <a:spAutoFit/>
          </a:bodyPr>
          <a:lstStyle/>
          <a:p>
            <a:r>
              <a:rPr lang="da-DK" dirty="0">
                <a:solidFill>
                  <a:srgbClr val="000080"/>
                </a:solidFill>
                <a:latin typeface="Verdana" pitchFamily="34" charset="0"/>
              </a:rPr>
              <a:t>På valg : </a:t>
            </a:r>
          </a:p>
          <a:p>
            <a:r>
              <a:rPr lang="da-DK" dirty="0">
                <a:latin typeface="Verdana" pitchFamily="34" charset="0"/>
              </a:rPr>
              <a:t>	</a:t>
            </a:r>
          </a:p>
          <a:p>
            <a:r>
              <a:rPr lang="da-DK" dirty="0">
                <a:solidFill>
                  <a:srgbClr val="000080"/>
                </a:solidFill>
                <a:latin typeface="Verdana" pitchFamily="34" charset="0"/>
              </a:rPr>
              <a:t>Lone Smedegaard, Rønde</a:t>
            </a:r>
            <a:r>
              <a:rPr lang="da-DK" dirty="0">
                <a:solidFill>
                  <a:srgbClr val="00B050"/>
                </a:solidFill>
                <a:latin typeface="Verdana" pitchFamily="34" charset="0"/>
              </a:rPr>
              <a:t>		- villig til genvalg</a:t>
            </a:r>
          </a:p>
          <a:p>
            <a:r>
              <a:rPr lang="da-DK" dirty="0">
                <a:solidFill>
                  <a:srgbClr val="000080"/>
                </a:solidFill>
                <a:latin typeface="Verdana" pitchFamily="34" charset="0"/>
              </a:rPr>
              <a:t>Aage Dam, Ugelbølle 	</a:t>
            </a:r>
            <a:r>
              <a:rPr lang="da-DK" dirty="0">
                <a:solidFill>
                  <a:srgbClr val="00B050"/>
                </a:solidFill>
                <a:latin typeface="Verdana" pitchFamily="34" charset="0"/>
              </a:rPr>
              <a:t>		- villig til genvalg</a:t>
            </a:r>
          </a:p>
          <a:p>
            <a:endParaRPr lang="da-DK" dirty="0">
              <a:solidFill>
                <a:srgbClr val="00B050"/>
              </a:solidFill>
              <a:latin typeface="Verdana" pitchFamily="34" charset="0"/>
            </a:endParaRPr>
          </a:p>
          <a:p>
            <a:endParaRPr lang="da-DK" dirty="0">
              <a:solidFill>
                <a:srgbClr val="000080"/>
              </a:solidFill>
              <a:latin typeface="Verdana" pitchFamily="34" charset="0"/>
            </a:endParaRPr>
          </a:p>
          <a:p>
            <a:endParaRPr lang="da-DK" dirty="0">
              <a:solidFill>
                <a:schemeClr val="accent6">
                  <a:lumMod val="60000"/>
                  <a:lumOff val="40000"/>
                </a:schemeClr>
              </a:solidFill>
              <a:latin typeface="Verdana" pitchFamily="34" charset="0"/>
            </a:endParaRPr>
          </a:p>
          <a:p>
            <a:endParaRPr lang="da-DK" dirty="0">
              <a:solidFill>
                <a:srgbClr val="000066"/>
              </a:solidFill>
              <a:latin typeface="Verdana" pitchFamily="34" charset="0"/>
            </a:endParaRPr>
          </a:p>
          <a:p>
            <a:endParaRPr lang="da-DK" dirty="0">
              <a:solidFill>
                <a:srgbClr val="339933"/>
              </a:solidFill>
              <a:latin typeface="Verdana" pitchFamily="34" charset="0"/>
            </a:endParaRPr>
          </a:p>
          <a:p>
            <a:endParaRPr lang="da-DK" dirty="0">
              <a:solidFill>
                <a:srgbClr val="339933"/>
              </a:solidFill>
              <a:latin typeface="Verdana" pitchFamily="34" charset="0"/>
            </a:endParaRPr>
          </a:p>
          <a:p>
            <a:r>
              <a:rPr lang="da-DK" dirty="0">
                <a:solidFill>
                  <a:srgbClr val="000066"/>
                </a:solidFill>
                <a:latin typeface="Verdana" pitchFamily="34" charset="0"/>
              </a:rPr>
              <a:t>		</a:t>
            </a:r>
            <a:endParaRPr lang="da-DK" dirty="0">
              <a:solidFill>
                <a:srgbClr val="339933"/>
              </a:solidFill>
              <a:latin typeface="Verdana" pitchFamily="34" charset="0"/>
            </a:endParaRPr>
          </a:p>
        </p:txBody>
      </p:sp>
      <p:sp>
        <p:nvSpPr>
          <p:cNvPr id="2" name="Slide Number Placeholder 1"/>
          <p:cNvSpPr>
            <a:spLocks noGrp="1"/>
          </p:cNvSpPr>
          <p:nvPr>
            <p:ph type="sldNum" sz="quarter" idx="12"/>
          </p:nvPr>
        </p:nvSpPr>
        <p:spPr/>
        <p:txBody>
          <a:bodyPr/>
          <a:lstStyle/>
          <a:p>
            <a:fld id="{0B1EDD01-C965-4A62-85A3-5B2FBE971B21}" type="slidenum">
              <a:rPr lang="da-DK" smtClean="0"/>
              <a:pPr/>
              <a:t>31</a:t>
            </a:fld>
            <a:endParaRPr lang="da-DK"/>
          </a:p>
        </p:txBody>
      </p:sp>
      <p:pic>
        <p:nvPicPr>
          <p:cNvPr id="5" name="Billede 4"/>
          <p:cNvPicPr>
            <a:picLocks noChangeAspect="1"/>
          </p:cNvPicPr>
          <p:nvPr/>
        </p:nvPicPr>
        <p:blipFill>
          <a:blip r:embed="rId2"/>
          <a:stretch>
            <a:fillRect/>
          </a:stretch>
        </p:blipFill>
        <p:spPr>
          <a:xfrm>
            <a:off x="2957905" y="3356992"/>
            <a:ext cx="3181350" cy="143827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260648"/>
            <a:ext cx="7772400" cy="1143000"/>
          </a:xfrm>
        </p:spPr>
        <p:txBody>
          <a:bodyPr/>
          <a:lstStyle/>
          <a:p>
            <a:r>
              <a:rPr lang="da-DK" sz="3600" dirty="0">
                <a:latin typeface="Verdana" pitchFamily="34" charset="0"/>
              </a:rPr>
              <a:t>Generalforsamling 22.03.2023</a:t>
            </a:r>
            <a:endParaRPr lang="da-DK" sz="3600" dirty="0"/>
          </a:p>
        </p:txBody>
      </p:sp>
      <p:sp>
        <p:nvSpPr>
          <p:cNvPr id="65537" name="Rectangle 1"/>
          <p:cNvSpPr>
            <a:spLocks noChangeArrowheads="1"/>
          </p:cNvSpPr>
          <p:nvPr/>
        </p:nvSpPr>
        <p:spPr bwMode="auto">
          <a:xfrm>
            <a:off x="755576" y="1988840"/>
            <a:ext cx="8136904" cy="3785652"/>
          </a:xfrm>
          <a:prstGeom prst="rect">
            <a:avLst/>
          </a:prstGeom>
          <a:noFill/>
          <a:ln w="9525">
            <a:noFill/>
            <a:miter lim="800000"/>
            <a:headEnd/>
            <a:tailEnd/>
          </a:ln>
          <a:effectLst/>
        </p:spPr>
        <p:txBody>
          <a:bodyPr vert="horz" wrap="square" lIns="0" tIns="45720" rIns="72000" bIns="45720" numCol="1" anchor="t" anchorCtr="0" compatLnSpc="1">
            <a:prstTxWarp prst="textNoShape">
              <a:avLst/>
            </a:prstTxWarp>
            <a:noAutofit/>
          </a:bodyPr>
          <a:lstStyle/>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Valg af dirigent.</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Bestyrelsens beretning for det forløbne regnskabsår.</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Den reviderede årsrapport efter regnskabsloven fremlægges til </a:t>
            </a:r>
            <a:b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b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godkendelse.</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Budget opgjort efter varmeforsyningslovens prisbestemmelser for </a:t>
            </a:r>
            <a:b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b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indeværende drifts år fremlægges til orientering.</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lang="da-DK" sz="1600" dirty="0">
                <a:solidFill>
                  <a:srgbClr val="000080"/>
                </a:solidFill>
                <a:latin typeface="Verdana" pitchFamily="34" charset="0"/>
                <a:ea typeface="Times New Roman" pitchFamily="18" charset="0"/>
                <a:cs typeface="Arial" pitchFamily="34" charset="0"/>
              </a:rPr>
              <a:t>Fremlæggelse af investeringsplan for kommende år til orientering</a:t>
            </a:r>
          </a:p>
          <a:p>
            <a:pPr lvl="0" indent="540000" eaLnBrk="0" fontAlgn="base" hangingPunct="0">
              <a:spcBef>
                <a:spcPct val="0"/>
              </a:spcBef>
              <a:spcAft>
                <a:spcPct val="0"/>
              </a:spcAft>
              <a:buFont typeface="+mj-lt"/>
              <a:buAutoNum type="arabicPeriod"/>
              <a:tabLst>
                <a:tab pos="1133475" algn="l"/>
              </a:tabLst>
            </a:pPr>
            <a:r>
              <a:rPr lang="da-DK" sz="1600" dirty="0">
                <a:solidFill>
                  <a:srgbClr val="000080"/>
                </a:solidFill>
                <a:latin typeface="Verdana" pitchFamily="34" charset="0"/>
                <a:ea typeface="Times New Roman" pitchFamily="18" charset="0"/>
                <a:cs typeface="Arial" pitchFamily="34" charset="0"/>
              </a:rPr>
              <a:t>Forslag fra bestyrelsen: </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Indkomne forslag fra andelshavere/varmeaftagere.</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Valg af bestyrelsesmedlemmer.</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Valg af suppleanter til bestyrelsen.</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FF0000"/>
                </a:solidFill>
                <a:effectLst/>
                <a:latin typeface="Verdana" pitchFamily="34" charset="0"/>
                <a:ea typeface="Times New Roman" pitchFamily="18" charset="0"/>
                <a:cs typeface="Arial" pitchFamily="34" charset="0"/>
              </a:rPr>
              <a:t>   Valg af revisor.</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Eventuelt.</a:t>
            </a:r>
            <a:endParaRPr kumimoji="0" lang="da-DK" sz="1600" b="0" i="0" u="none" strike="noStrike" cap="none" normalizeH="0" baseline="0" dirty="0">
              <a:ln>
                <a:noFill/>
              </a:ln>
              <a:solidFill>
                <a:schemeClr val="tx1"/>
              </a:solidFill>
              <a:effectLst/>
              <a:latin typeface="Arial" pitchFamily="34" charset="0"/>
              <a:cs typeface="Arial" pitchFamily="34" charset="0"/>
            </a:endParaRPr>
          </a:p>
        </p:txBody>
      </p:sp>
      <p:sp>
        <p:nvSpPr>
          <p:cNvPr id="4" name="Tekstboks 3"/>
          <p:cNvSpPr txBox="1"/>
          <p:nvPr/>
        </p:nvSpPr>
        <p:spPr>
          <a:xfrm>
            <a:off x="683568" y="1484784"/>
            <a:ext cx="2199641" cy="461665"/>
          </a:xfrm>
          <a:prstGeom prst="rect">
            <a:avLst/>
          </a:prstGeom>
          <a:noFill/>
        </p:spPr>
        <p:txBody>
          <a:bodyPr wrap="none" rtlCol="0">
            <a:spAutoFit/>
          </a:bodyPr>
          <a:lstStyle/>
          <a:p>
            <a:r>
              <a:rPr lang="da-DK" dirty="0">
                <a:solidFill>
                  <a:srgbClr val="339933"/>
                </a:solidFill>
                <a:latin typeface="Verdana" pitchFamily="34" charset="0"/>
                <a:ea typeface="Verdana" pitchFamily="34" charset="0"/>
                <a:cs typeface="Verdana" pitchFamily="34" charset="0"/>
              </a:rPr>
              <a:t>DAGSORDEN</a:t>
            </a:r>
          </a:p>
        </p:txBody>
      </p:sp>
      <p:sp>
        <p:nvSpPr>
          <p:cNvPr id="3" name="Slide Number Placeholder 2"/>
          <p:cNvSpPr>
            <a:spLocks noGrp="1"/>
          </p:cNvSpPr>
          <p:nvPr>
            <p:ph type="sldNum" sz="quarter" idx="12"/>
          </p:nvPr>
        </p:nvSpPr>
        <p:spPr/>
        <p:txBody>
          <a:bodyPr/>
          <a:lstStyle/>
          <a:p>
            <a:fld id="{0B1EDD01-C965-4A62-85A3-5B2FBE971B21}" type="slidenum">
              <a:rPr lang="da-DK" smtClean="0"/>
              <a:pPr/>
              <a:t>32</a:t>
            </a:fld>
            <a:endParaRPr lang="da-DK"/>
          </a:p>
        </p:txBody>
      </p:sp>
    </p:spTree>
    <p:extLst>
      <p:ext uri="{BB962C8B-B14F-4D97-AF65-F5344CB8AC3E}">
        <p14:creationId xmlns:p14="http://schemas.microsoft.com/office/powerpoint/2010/main" val="1289286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609600" y="228600"/>
            <a:ext cx="7772400" cy="1143000"/>
          </a:xfrm>
        </p:spPr>
        <p:txBody>
          <a:bodyPr/>
          <a:lstStyle/>
          <a:p>
            <a:r>
              <a:rPr lang="da-DK" sz="3600" dirty="0">
                <a:latin typeface="Verdana" pitchFamily="34" charset="0"/>
              </a:rPr>
              <a:t>Valg af revisor</a:t>
            </a:r>
            <a:endParaRPr lang="da-DK" dirty="0"/>
          </a:p>
        </p:txBody>
      </p:sp>
      <p:sp>
        <p:nvSpPr>
          <p:cNvPr id="46083" name="Text Box 3"/>
          <p:cNvSpPr txBox="1">
            <a:spLocks noChangeArrowheads="1"/>
          </p:cNvSpPr>
          <p:nvPr/>
        </p:nvSpPr>
        <p:spPr bwMode="auto">
          <a:xfrm>
            <a:off x="609600" y="1676400"/>
            <a:ext cx="6647974" cy="4001095"/>
          </a:xfrm>
          <a:prstGeom prst="rect">
            <a:avLst/>
          </a:prstGeom>
          <a:noFill/>
          <a:ln w="9525">
            <a:noFill/>
            <a:miter lim="800000"/>
            <a:headEnd/>
            <a:tailEnd/>
          </a:ln>
        </p:spPr>
        <p:txBody>
          <a:bodyPr wrap="none">
            <a:spAutoFit/>
          </a:bodyPr>
          <a:lstStyle/>
          <a:p>
            <a:r>
              <a:rPr lang="da-DK" dirty="0">
                <a:solidFill>
                  <a:srgbClr val="339933"/>
                </a:solidFill>
                <a:latin typeface="Verdana" pitchFamily="34" charset="0"/>
              </a:rPr>
              <a:t>Bestyrelsen foreslår genvalg af:</a:t>
            </a:r>
            <a:r>
              <a:rPr lang="da-DK" dirty="0">
                <a:latin typeface="Verdana" pitchFamily="34" charset="0"/>
              </a:rPr>
              <a:t>	</a:t>
            </a:r>
          </a:p>
          <a:p>
            <a:endParaRPr lang="da-DK" dirty="0">
              <a:solidFill>
                <a:srgbClr val="000066"/>
              </a:solidFill>
              <a:latin typeface="Verdana" pitchFamily="34" charset="0"/>
            </a:endParaRPr>
          </a:p>
          <a:p>
            <a:endParaRPr lang="da-DK" sz="1800" dirty="0">
              <a:solidFill>
                <a:srgbClr val="000066"/>
              </a:solidFill>
              <a:latin typeface="Verdana" pitchFamily="34" charset="0"/>
            </a:endParaRPr>
          </a:p>
          <a:p>
            <a:r>
              <a:rPr lang="da-DK" sz="1800" dirty="0">
                <a:solidFill>
                  <a:srgbClr val="000066"/>
                </a:solidFill>
                <a:latin typeface="Verdana" pitchFamily="34" charset="0"/>
              </a:rPr>
              <a:t>	</a:t>
            </a:r>
            <a:r>
              <a:rPr lang="da-DK" sz="2400" dirty="0">
                <a:solidFill>
                  <a:srgbClr val="000066"/>
                </a:solidFill>
                <a:latin typeface="Verdana" pitchFamily="34" charset="0"/>
              </a:rPr>
              <a:t>Redmark</a:t>
            </a:r>
            <a:endParaRPr lang="da-DK" sz="2400" dirty="0">
              <a:latin typeface="Verdana" pitchFamily="34" charset="0"/>
            </a:endParaRPr>
          </a:p>
          <a:p>
            <a:r>
              <a:rPr lang="da-DK" sz="2000" dirty="0">
                <a:latin typeface="Verdana" pitchFamily="34" charset="0"/>
              </a:rPr>
              <a:t>	Statsautoriseret revisionsaktieselskab</a:t>
            </a:r>
          </a:p>
          <a:p>
            <a:r>
              <a:rPr lang="da-DK" sz="2000" dirty="0">
                <a:latin typeface="Verdana" pitchFamily="34" charset="0"/>
              </a:rPr>
              <a:t>          	Hasseris Bymidte 6</a:t>
            </a:r>
          </a:p>
          <a:p>
            <a:r>
              <a:rPr lang="da-DK" sz="2000" dirty="0">
                <a:latin typeface="Verdana" pitchFamily="34" charset="0"/>
              </a:rPr>
              <a:t>	9000  Ålborg</a:t>
            </a:r>
          </a:p>
          <a:p>
            <a:endParaRPr lang="da-DK" sz="2000" dirty="0">
              <a:latin typeface="Verdana" pitchFamily="34" charset="0"/>
            </a:endParaRPr>
          </a:p>
          <a:p>
            <a:r>
              <a:rPr lang="da-DK" sz="2000" dirty="0">
                <a:latin typeface="Verdana" pitchFamily="34" charset="0"/>
              </a:rPr>
              <a:t>	v/ </a:t>
            </a:r>
            <a:r>
              <a:rPr lang="da-DK" sz="2000" dirty="0" err="1">
                <a:latin typeface="Verdana" pitchFamily="34" charset="0"/>
              </a:rPr>
              <a:t>statsaut.revisor</a:t>
            </a:r>
            <a:r>
              <a:rPr lang="da-DK" sz="2000" dirty="0">
                <a:latin typeface="Verdana" pitchFamily="34" charset="0"/>
              </a:rPr>
              <a:t> Frank Nørgaard</a:t>
            </a:r>
          </a:p>
          <a:p>
            <a:r>
              <a:rPr lang="da-DK" sz="2000" dirty="0">
                <a:solidFill>
                  <a:srgbClr val="000066"/>
                </a:solidFill>
                <a:latin typeface="Verdana" pitchFamily="34" charset="0"/>
              </a:rPr>
              <a:t>    </a:t>
            </a:r>
          </a:p>
          <a:p>
            <a:r>
              <a:rPr lang="da-DK" sz="2000" dirty="0">
                <a:solidFill>
                  <a:srgbClr val="000066"/>
                </a:solidFill>
                <a:latin typeface="Verdana" pitchFamily="34" charset="0"/>
              </a:rPr>
              <a:t>  	</a:t>
            </a:r>
            <a:r>
              <a:rPr lang="da-DK" sz="2000" dirty="0">
                <a:latin typeface="Verdana" pitchFamily="34" charset="0"/>
              </a:rPr>
              <a:t>som ekstern uafhængig revisor</a:t>
            </a:r>
            <a:r>
              <a:rPr lang="da-DK" dirty="0">
                <a:solidFill>
                  <a:srgbClr val="000066"/>
                </a:solidFill>
                <a:latin typeface="Verdana" pitchFamily="34" charset="0"/>
              </a:rPr>
              <a:t>		</a:t>
            </a:r>
          </a:p>
          <a:p>
            <a:endParaRPr lang="da-DK" dirty="0">
              <a:solidFill>
                <a:srgbClr val="000066"/>
              </a:solidFill>
              <a:latin typeface="Verdana" pitchFamily="34" charset="0"/>
            </a:endParaRPr>
          </a:p>
          <a:p>
            <a:r>
              <a:rPr lang="da-DK" dirty="0">
                <a:solidFill>
                  <a:srgbClr val="000066"/>
                </a:solidFill>
                <a:latin typeface="Verdana" pitchFamily="34" charset="0"/>
              </a:rPr>
              <a:t>				</a:t>
            </a:r>
          </a:p>
        </p:txBody>
      </p:sp>
      <p:sp>
        <p:nvSpPr>
          <p:cNvPr id="2" name="Slide Number Placeholder 1"/>
          <p:cNvSpPr>
            <a:spLocks noGrp="1"/>
          </p:cNvSpPr>
          <p:nvPr>
            <p:ph type="sldNum" sz="quarter" idx="12"/>
          </p:nvPr>
        </p:nvSpPr>
        <p:spPr/>
        <p:txBody>
          <a:bodyPr/>
          <a:lstStyle/>
          <a:p>
            <a:fld id="{0B1EDD01-C965-4A62-85A3-5B2FBE971B21}" type="slidenum">
              <a:rPr lang="da-DK" smtClean="0"/>
              <a:pPr/>
              <a:t>33</a:t>
            </a:fld>
            <a:endParaRPr lang="da-DK"/>
          </a:p>
        </p:txBody>
      </p:sp>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4222" y="835829"/>
            <a:ext cx="2400300" cy="1905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260648"/>
            <a:ext cx="7772400" cy="1143000"/>
          </a:xfrm>
        </p:spPr>
        <p:txBody>
          <a:bodyPr/>
          <a:lstStyle/>
          <a:p>
            <a:r>
              <a:rPr lang="da-DK" sz="3600" dirty="0">
                <a:latin typeface="Verdana" pitchFamily="34" charset="0"/>
              </a:rPr>
              <a:t>Generalforsamling 22.03.2023</a:t>
            </a:r>
            <a:endParaRPr lang="da-DK" sz="3600" dirty="0"/>
          </a:p>
        </p:txBody>
      </p:sp>
      <p:sp>
        <p:nvSpPr>
          <p:cNvPr id="65537" name="Rectangle 1"/>
          <p:cNvSpPr>
            <a:spLocks noChangeArrowheads="1"/>
          </p:cNvSpPr>
          <p:nvPr/>
        </p:nvSpPr>
        <p:spPr bwMode="auto">
          <a:xfrm>
            <a:off x="755576" y="1988840"/>
            <a:ext cx="8136904" cy="3785652"/>
          </a:xfrm>
          <a:prstGeom prst="rect">
            <a:avLst/>
          </a:prstGeom>
          <a:noFill/>
          <a:ln w="9525">
            <a:noFill/>
            <a:miter lim="800000"/>
            <a:headEnd/>
            <a:tailEnd/>
          </a:ln>
          <a:effectLst/>
        </p:spPr>
        <p:txBody>
          <a:bodyPr vert="horz" wrap="square" lIns="0" tIns="45720" rIns="72000" bIns="45720" numCol="1" anchor="t" anchorCtr="0" compatLnSpc="1">
            <a:prstTxWarp prst="textNoShape">
              <a:avLst/>
            </a:prstTxWarp>
            <a:noAutofit/>
          </a:bodyPr>
          <a:lstStyle/>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Valg af dirigent.</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Bestyrelsens beretning for det forløbne regnskabsår.</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Den reviderede årsrapport efter regnskabsloven fremlægges til </a:t>
            </a:r>
            <a:b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b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godkendelse.</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Budget opgjort efter varmeforsyningslovens prisbestemmelser for </a:t>
            </a:r>
            <a:b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b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indeværende drifts år fremlægges til orientering.</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lang="da-DK" sz="1600" dirty="0">
                <a:solidFill>
                  <a:srgbClr val="000080"/>
                </a:solidFill>
                <a:latin typeface="Verdana" pitchFamily="34" charset="0"/>
                <a:ea typeface="Times New Roman" pitchFamily="18" charset="0"/>
                <a:cs typeface="Arial" pitchFamily="34" charset="0"/>
              </a:rPr>
              <a:t>Fremlæggelse af investeringsplan for kommende år til orientering</a:t>
            </a:r>
          </a:p>
          <a:p>
            <a:pPr lvl="0" indent="540000" eaLnBrk="0" fontAlgn="base" hangingPunct="0">
              <a:spcBef>
                <a:spcPct val="0"/>
              </a:spcBef>
              <a:spcAft>
                <a:spcPct val="0"/>
              </a:spcAft>
              <a:buFont typeface="+mj-lt"/>
              <a:buAutoNum type="arabicPeriod"/>
              <a:tabLst>
                <a:tab pos="1133475" algn="l"/>
              </a:tabLst>
            </a:pPr>
            <a:r>
              <a:rPr lang="da-DK" sz="1600" dirty="0">
                <a:solidFill>
                  <a:srgbClr val="000080"/>
                </a:solidFill>
                <a:latin typeface="Verdana" pitchFamily="34" charset="0"/>
                <a:ea typeface="Times New Roman" pitchFamily="18" charset="0"/>
                <a:cs typeface="Arial" pitchFamily="34" charset="0"/>
              </a:rPr>
              <a:t>Forslag fra bestyrelsen</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Indkomne forslag fra andelshavere/varmeaftagere.</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Valg af bestyrelsesmedlemmer.</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Valg af suppleanter til bestyrelsen.</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Valg af revisor.</a:t>
            </a:r>
          </a:p>
          <a:p>
            <a:pPr marL="342900" lvl="0" indent="-342900" eaLnBrk="0" fontAlgn="base" hangingPunct="0">
              <a:spcBef>
                <a:spcPct val="0"/>
              </a:spcBef>
              <a:spcAft>
                <a:spcPct val="0"/>
              </a:spcAft>
              <a:buAutoNum type="arabicPeriod" startAt="7"/>
              <a:tabLst>
                <a:tab pos="1133475" algn="l"/>
              </a:tabLst>
            </a:pPr>
            <a:r>
              <a:rPr kumimoji="0" lang="da-DK" sz="1600" b="0" i="0" u="none" strike="noStrike" cap="none" normalizeH="0" baseline="0" dirty="0">
                <a:ln>
                  <a:noFill/>
                </a:ln>
                <a:solidFill>
                  <a:srgbClr val="FF0000"/>
                </a:solidFill>
                <a:effectLst/>
                <a:latin typeface="Verdana" pitchFamily="34" charset="0"/>
                <a:ea typeface="Times New Roman" pitchFamily="18" charset="0"/>
                <a:cs typeface="Arial" pitchFamily="34" charset="0"/>
              </a:rPr>
              <a:t> </a:t>
            </a: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a:t>
            </a:r>
            <a:r>
              <a:rPr kumimoji="0" lang="da-DK" sz="1600" b="0" i="0" u="none" strike="noStrike" cap="none" normalizeH="0" baseline="0" dirty="0">
                <a:ln>
                  <a:noFill/>
                </a:ln>
                <a:solidFill>
                  <a:srgbClr val="FF0000"/>
                </a:solidFill>
                <a:effectLst/>
                <a:latin typeface="Verdana" pitchFamily="34" charset="0"/>
                <a:ea typeface="Times New Roman" pitchFamily="18" charset="0"/>
                <a:cs typeface="Arial" pitchFamily="34" charset="0"/>
              </a:rPr>
              <a:t>Eventuelt.</a:t>
            </a:r>
            <a:endParaRPr kumimoji="0" lang="da-DK" sz="1600" b="0" i="0" u="none" strike="noStrike" cap="none" normalizeH="0" baseline="0" dirty="0">
              <a:ln>
                <a:noFill/>
              </a:ln>
              <a:solidFill>
                <a:srgbClr val="FF0000"/>
              </a:solidFill>
              <a:effectLst/>
              <a:latin typeface="Arial" pitchFamily="34" charset="0"/>
              <a:cs typeface="Arial" pitchFamily="34" charset="0"/>
            </a:endParaRPr>
          </a:p>
        </p:txBody>
      </p:sp>
      <p:sp>
        <p:nvSpPr>
          <p:cNvPr id="4" name="Tekstboks 3"/>
          <p:cNvSpPr txBox="1"/>
          <p:nvPr/>
        </p:nvSpPr>
        <p:spPr>
          <a:xfrm>
            <a:off x="683568" y="1484784"/>
            <a:ext cx="2199641" cy="461665"/>
          </a:xfrm>
          <a:prstGeom prst="rect">
            <a:avLst/>
          </a:prstGeom>
          <a:noFill/>
        </p:spPr>
        <p:txBody>
          <a:bodyPr wrap="none" rtlCol="0">
            <a:spAutoFit/>
          </a:bodyPr>
          <a:lstStyle/>
          <a:p>
            <a:r>
              <a:rPr lang="da-DK" dirty="0">
                <a:solidFill>
                  <a:srgbClr val="339933"/>
                </a:solidFill>
                <a:latin typeface="Verdana" pitchFamily="34" charset="0"/>
                <a:ea typeface="Verdana" pitchFamily="34" charset="0"/>
                <a:cs typeface="Verdana" pitchFamily="34" charset="0"/>
              </a:rPr>
              <a:t>DAGSORDEN</a:t>
            </a:r>
          </a:p>
        </p:txBody>
      </p:sp>
      <p:sp>
        <p:nvSpPr>
          <p:cNvPr id="3" name="Slide Number Placeholder 2"/>
          <p:cNvSpPr>
            <a:spLocks noGrp="1"/>
          </p:cNvSpPr>
          <p:nvPr>
            <p:ph type="sldNum" sz="quarter" idx="12"/>
          </p:nvPr>
        </p:nvSpPr>
        <p:spPr/>
        <p:txBody>
          <a:bodyPr/>
          <a:lstStyle/>
          <a:p>
            <a:fld id="{0B1EDD01-C965-4A62-85A3-5B2FBE971B21}" type="slidenum">
              <a:rPr lang="da-DK" smtClean="0"/>
              <a:pPr/>
              <a:t>34</a:t>
            </a:fld>
            <a:endParaRPr lang="da-DK"/>
          </a:p>
        </p:txBody>
      </p:sp>
    </p:spTree>
    <p:extLst>
      <p:ext uri="{BB962C8B-B14F-4D97-AF65-F5344CB8AC3E}">
        <p14:creationId xmlns:p14="http://schemas.microsoft.com/office/powerpoint/2010/main" val="4227221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609600" y="228600"/>
            <a:ext cx="7772400" cy="1143000"/>
          </a:xfrm>
        </p:spPr>
        <p:txBody>
          <a:bodyPr>
            <a:normAutofit/>
          </a:bodyPr>
          <a:lstStyle/>
          <a:p>
            <a:r>
              <a:rPr lang="da-DK" sz="3600" dirty="0">
                <a:latin typeface="Verdana" pitchFamily="34" charset="0"/>
              </a:rPr>
              <a:t>Generalforsamling 22.03.2023</a:t>
            </a:r>
            <a:endParaRPr lang="da-DK" dirty="0"/>
          </a:p>
        </p:txBody>
      </p:sp>
      <p:sp>
        <p:nvSpPr>
          <p:cNvPr id="2" name="Slide Number Placeholder 1"/>
          <p:cNvSpPr>
            <a:spLocks noGrp="1"/>
          </p:cNvSpPr>
          <p:nvPr>
            <p:ph type="sldNum" sz="quarter" idx="12"/>
          </p:nvPr>
        </p:nvSpPr>
        <p:spPr/>
        <p:txBody>
          <a:bodyPr/>
          <a:lstStyle/>
          <a:p>
            <a:fld id="{0B1EDD01-C965-4A62-85A3-5B2FBE971B21}" type="slidenum">
              <a:rPr lang="da-DK" smtClean="0"/>
              <a:pPr/>
              <a:t>35</a:t>
            </a:fld>
            <a:endParaRPr lang="da-DK"/>
          </a:p>
        </p:txBody>
      </p:sp>
      <p:sp>
        <p:nvSpPr>
          <p:cNvPr id="4" name="Tekstfelt 3"/>
          <p:cNvSpPr txBox="1"/>
          <p:nvPr/>
        </p:nvSpPr>
        <p:spPr>
          <a:xfrm>
            <a:off x="1691680" y="1238552"/>
            <a:ext cx="5040560" cy="1661993"/>
          </a:xfrm>
          <a:prstGeom prst="rect">
            <a:avLst/>
          </a:prstGeom>
          <a:noFill/>
        </p:spPr>
        <p:txBody>
          <a:bodyPr wrap="square" rtlCol="0">
            <a:spAutoFit/>
          </a:bodyPr>
          <a:lstStyle/>
          <a:p>
            <a:r>
              <a:rPr lang="da-DK" sz="2800" dirty="0"/>
              <a:t>			</a:t>
            </a:r>
          </a:p>
          <a:p>
            <a:r>
              <a:rPr lang="da-DK" sz="2800" dirty="0"/>
              <a:t>Eventuelt</a:t>
            </a:r>
          </a:p>
          <a:p>
            <a:endParaRPr lang="da-DK" sz="2800" dirty="0"/>
          </a:p>
          <a:p>
            <a:r>
              <a:rPr lang="da-DK" dirty="0"/>
              <a:t> </a:t>
            </a:r>
          </a:p>
        </p:txBody>
      </p:sp>
    </p:spTree>
    <p:extLst>
      <p:ext uri="{BB962C8B-B14F-4D97-AF65-F5344CB8AC3E}">
        <p14:creationId xmlns:p14="http://schemas.microsoft.com/office/powerpoint/2010/main" val="2298597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609600" y="228600"/>
            <a:ext cx="7772400" cy="1143000"/>
          </a:xfrm>
        </p:spPr>
        <p:txBody>
          <a:bodyPr/>
          <a:lstStyle/>
          <a:p>
            <a:r>
              <a:rPr lang="da-DK" sz="3600" dirty="0">
                <a:latin typeface="Verdana" pitchFamily="34" charset="0"/>
              </a:rPr>
              <a:t>Rønde Fjernvarme</a:t>
            </a:r>
            <a:endParaRPr lang="da-DK" dirty="0"/>
          </a:p>
        </p:txBody>
      </p:sp>
      <p:pic>
        <p:nvPicPr>
          <p:cNvPr id="48131"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48984" y="1844823"/>
            <a:ext cx="5387311" cy="3257731"/>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0B1EDD01-C965-4A62-85A3-5B2FBE971B21}" type="slidenum">
              <a:rPr lang="da-DK" smtClean="0"/>
              <a:pPr/>
              <a:t>36</a:t>
            </a:fld>
            <a:endParaRPr lang="da-DK"/>
          </a:p>
        </p:txBody>
      </p:sp>
      <p:sp>
        <p:nvSpPr>
          <p:cNvPr id="3" name="Tekstfelt 2"/>
          <p:cNvSpPr txBox="1"/>
          <p:nvPr/>
        </p:nvSpPr>
        <p:spPr>
          <a:xfrm>
            <a:off x="1871010" y="5500722"/>
            <a:ext cx="5249579" cy="461665"/>
          </a:xfrm>
          <a:prstGeom prst="rect">
            <a:avLst/>
          </a:prstGeom>
          <a:noFill/>
        </p:spPr>
        <p:txBody>
          <a:bodyPr wrap="none" rtlCol="0">
            <a:spAutoFit/>
          </a:bodyPr>
          <a:lstStyle/>
          <a:p>
            <a:r>
              <a:rPr lang="da-DK" sz="2400" b="1" dirty="0"/>
              <a:t>Tak fordi I mødte op og tak for i aften </a:t>
            </a:r>
            <a:r>
              <a:rPr lang="da-DK" sz="2400" b="1" dirty="0">
                <a:sym typeface="Wingdings" panose="05000000000000000000" pitchFamily="2" charset="2"/>
              </a:rPr>
              <a:t></a:t>
            </a:r>
            <a:endParaRPr lang="da-DK" sz="2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260648"/>
            <a:ext cx="7772400" cy="1143000"/>
          </a:xfrm>
        </p:spPr>
        <p:txBody>
          <a:bodyPr>
            <a:normAutofit/>
          </a:bodyPr>
          <a:lstStyle/>
          <a:p>
            <a:r>
              <a:rPr lang="da-DK" sz="3600" dirty="0">
                <a:latin typeface="Verdana" pitchFamily="34" charset="0"/>
              </a:rPr>
              <a:t>Generalforsamling 22.03.2023</a:t>
            </a:r>
            <a:endParaRPr lang="da-DK" sz="3600" dirty="0"/>
          </a:p>
        </p:txBody>
      </p:sp>
      <p:sp>
        <p:nvSpPr>
          <p:cNvPr id="65537" name="Rectangle 1"/>
          <p:cNvSpPr>
            <a:spLocks noChangeArrowheads="1"/>
          </p:cNvSpPr>
          <p:nvPr/>
        </p:nvSpPr>
        <p:spPr bwMode="auto">
          <a:xfrm>
            <a:off x="755576" y="1988840"/>
            <a:ext cx="8136904" cy="3785652"/>
          </a:xfrm>
          <a:prstGeom prst="rect">
            <a:avLst/>
          </a:prstGeom>
          <a:noFill/>
          <a:ln w="9525">
            <a:noFill/>
            <a:miter lim="800000"/>
            <a:headEnd/>
            <a:tailEnd/>
          </a:ln>
          <a:effectLst/>
        </p:spPr>
        <p:txBody>
          <a:bodyPr vert="horz" wrap="square" lIns="0" tIns="45720" rIns="72000" bIns="45720" numCol="1" anchor="t" anchorCtr="0" compatLnSpc="1">
            <a:prstTxWarp prst="textNoShape">
              <a:avLst/>
            </a:prstTxWarp>
            <a:noAutofit/>
          </a:bodyPr>
          <a:lstStyle/>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Valg af dirigent</a:t>
            </a:r>
            <a:r>
              <a:rPr kumimoji="0" lang="da-DK" sz="1600" b="0" i="0" u="none" strike="noStrike" cap="none" normalizeH="0" baseline="0" dirty="0">
                <a:ln>
                  <a:noFill/>
                </a:ln>
                <a:solidFill>
                  <a:srgbClr val="002060"/>
                </a:solidFill>
                <a:effectLst/>
                <a:latin typeface="Verdana" pitchFamily="34" charset="0"/>
                <a:ea typeface="Times New Roman" pitchFamily="18" charset="0"/>
                <a:cs typeface="Arial" pitchFamily="34" charset="0"/>
              </a:rPr>
              <a:t>.</a:t>
            </a:r>
            <a:endParaRPr kumimoji="0" lang="da-DK" sz="1600" b="0" i="0" u="none" strike="noStrike" cap="none" normalizeH="0" baseline="0" dirty="0">
              <a:ln>
                <a:noFill/>
              </a:ln>
              <a:solidFill>
                <a:srgbClr val="00206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FF0000"/>
                </a:solidFill>
                <a:effectLst/>
                <a:latin typeface="Verdana" pitchFamily="34" charset="0"/>
                <a:ea typeface="Times New Roman" pitchFamily="18" charset="0"/>
                <a:cs typeface="Arial" pitchFamily="34" charset="0"/>
              </a:rPr>
              <a:t>Bestyrelsens beretning for det forløbne regnskabsår.</a:t>
            </a:r>
            <a:endParaRPr kumimoji="0" lang="da-DK" sz="1600" b="0" i="0" u="none" strike="noStrike" cap="none" normalizeH="0" baseline="0" dirty="0">
              <a:ln>
                <a:noFill/>
              </a:ln>
              <a:solidFill>
                <a:srgbClr val="FF000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Den reviderede årsrapport efter regnskabsloven fremlægges til </a:t>
            </a:r>
            <a:b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b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godkendelse.</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marL="0" marR="0" lvl="0" indent="540000" algn="l" defTabSz="914400" rtl="0" eaLnBrk="0" fontAlgn="base" latinLnBrk="0" hangingPunct="0">
              <a:lnSpc>
                <a:spcPct val="100000"/>
              </a:lnSpc>
              <a:spcBef>
                <a:spcPct val="0"/>
              </a:spcBef>
              <a:spcAft>
                <a:spcPct val="0"/>
              </a:spcAft>
              <a:buClrTx/>
              <a:buSzTx/>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Budget opgjort efter varmeforsyningslovens prisbestemmelser for </a:t>
            </a:r>
            <a:b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b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indeværende drifts år fremlægges til orientering.</a:t>
            </a:r>
            <a:endParaRPr kumimoji="0" lang="da-DK" sz="1600" b="0" i="0" u="none" strike="noStrike" cap="none" normalizeH="0" baseline="0" dirty="0">
              <a:ln>
                <a:noFill/>
              </a:ln>
              <a:solidFill>
                <a:srgbClr val="000080"/>
              </a:solidFill>
              <a:effectLst/>
              <a:latin typeface="Arial" pitchFamily="34" charset="0"/>
              <a:cs typeface="Arial" pitchFamily="34" charset="0"/>
            </a:endParaRPr>
          </a:p>
          <a:p>
            <a:pPr indent="540000" eaLnBrk="0" fontAlgn="base" hangingPunct="0">
              <a:spcBef>
                <a:spcPct val="0"/>
              </a:spcBef>
              <a:spcAft>
                <a:spcPct val="0"/>
              </a:spcAft>
              <a:buFont typeface="+mj-lt"/>
              <a:buAutoNum type="arabicPeriod"/>
              <a:tabLst>
                <a:tab pos="1133475" algn="l"/>
              </a:tabLst>
            </a:pPr>
            <a:r>
              <a:rPr lang="da-DK" sz="1600" dirty="0">
                <a:solidFill>
                  <a:srgbClr val="000080"/>
                </a:solidFill>
                <a:latin typeface="Verdana" pitchFamily="34" charset="0"/>
                <a:ea typeface="Times New Roman" pitchFamily="18" charset="0"/>
                <a:cs typeface="Arial" pitchFamily="34" charset="0"/>
              </a:rPr>
              <a:t>Fremlæggelse af investeringsplan for kommende år til orientering</a:t>
            </a:r>
          </a:p>
          <a:p>
            <a:pPr indent="540000" eaLnBrk="0" fontAlgn="base" hangingPunct="0">
              <a:spcBef>
                <a:spcPct val="0"/>
              </a:spcBef>
              <a:spcAft>
                <a:spcPct val="0"/>
              </a:spcAft>
              <a:buFont typeface="+mj-lt"/>
              <a:buAutoNum type="arabicPeriod"/>
              <a:tabLst>
                <a:tab pos="1133475" algn="l"/>
              </a:tabLst>
            </a:pPr>
            <a:r>
              <a:rPr lang="da-DK" sz="1600" dirty="0">
                <a:solidFill>
                  <a:srgbClr val="000080"/>
                </a:solidFill>
                <a:latin typeface="Verdana" pitchFamily="34" charset="0"/>
                <a:ea typeface="Times New Roman" pitchFamily="18" charset="0"/>
                <a:cs typeface="Arial" pitchFamily="34" charset="0"/>
              </a:rPr>
              <a:t>Forslag fra bestyrelsen </a:t>
            </a:r>
          </a:p>
          <a:p>
            <a:pPr lvl="0" indent="540000" eaLnBrk="0" fontAlgn="base" hangingPunct="0">
              <a:spcBef>
                <a:spcPct val="0"/>
              </a:spcBef>
              <a:spcAft>
                <a:spcPct val="0"/>
              </a:spcAft>
              <a:buFont typeface="+mj-lt"/>
              <a:buAutoNum type="arabicPeriod"/>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Indkomne forslag fra andelshavere/varmeaftagere.</a:t>
            </a:r>
          </a:p>
          <a:p>
            <a:pPr marR="0" lvl="0" algn="l" defTabSz="914400" rtl="0" eaLnBrk="0" fontAlgn="base" latinLnBrk="0" hangingPunct="0">
              <a:lnSpc>
                <a:spcPct val="100000"/>
              </a:lnSpc>
              <a:spcBef>
                <a:spcPct val="0"/>
              </a:spcBef>
              <a:spcAft>
                <a:spcPct val="0"/>
              </a:spcAft>
              <a:buClrTx/>
              <a:buSzTx/>
              <a:tabLst>
                <a:tab pos="1133475" algn="l"/>
              </a:tabLst>
            </a:pPr>
            <a:r>
              <a:rPr lang="da-DK" sz="1600" dirty="0">
                <a:solidFill>
                  <a:srgbClr val="000080"/>
                </a:solidFill>
                <a:latin typeface="Verdana" pitchFamily="34" charset="0"/>
                <a:ea typeface="Times New Roman" pitchFamily="18" charset="0"/>
                <a:cs typeface="Arial" pitchFamily="34" charset="0"/>
              </a:rPr>
              <a:t>8.    </a:t>
            </a: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 Valg af bestyrelsesmedlemmer.</a:t>
            </a:r>
          </a:p>
          <a:p>
            <a:pPr marR="0" lvl="0" algn="l" defTabSz="914400" rtl="0" eaLnBrk="0" fontAlgn="base" latinLnBrk="0" hangingPunct="0">
              <a:lnSpc>
                <a:spcPct val="100000"/>
              </a:lnSpc>
              <a:spcBef>
                <a:spcPct val="0"/>
              </a:spcBef>
              <a:spcAft>
                <a:spcPct val="0"/>
              </a:spcAft>
              <a:buClrTx/>
              <a:buSzTx/>
              <a:tabLst>
                <a:tab pos="1133475" algn="l"/>
              </a:tabLst>
            </a:pPr>
            <a:r>
              <a:rPr lang="da-DK" sz="1600" dirty="0">
                <a:solidFill>
                  <a:srgbClr val="000080"/>
                </a:solidFill>
                <a:latin typeface="Verdana" pitchFamily="34" charset="0"/>
                <a:ea typeface="Times New Roman" pitchFamily="18" charset="0"/>
                <a:cs typeface="Arial" pitchFamily="34" charset="0"/>
              </a:rPr>
              <a:t>9.     </a:t>
            </a: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Valg af suppleanter til bestyrelsen.</a:t>
            </a:r>
          </a:p>
          <a:p>
            <a:pPr marR="0" lvl="0" algn="l" defTabSz="914400" rtl="0" eaLnBrk="0" fontAlgn="base" latinLnBrk="0" hangingPunct="0">
              <a:lnSpc>
                <a:spcPct val="100000"/>
              </a:lnSpc>
              <a:spcBef>
                <a:spcPct val="0"/>
              </a:spcBef>
              <a:spcAft>
                <a:spcPct val="0"/>
              </a:spcAft>
              <a:buClrTx/>
              <a:buSzTx/>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10.   Valg af revisor.</a:t>
            </a:r>
          </a:p>
          <a:p>
            <a:pPr marR="0" lvl="0" algn="l" defTabSz="914400" rtl="0" eaLnBrk="0" fontAlgn="base" latinLnBrk="0" hangingPunct="0">
              <a:lnSpc>
                <a:spcPct val="100000"/>
              </a:lnSpc>
              <a:spcBef>
                <a:spcPct val="0"/>
              </a:spcBef>
              <a:spcAft>
                <a:spcPct val="0"/>
              </a:spcAft>
              <a:buClrTx/>
              <a:buSzTx/>
              <a:tabLst>
                <a:tab pos="1133475" algn="l"/>
              </a:tabLst>
            </a:pPr>
            <a:r>
              <a:rPr kumimoji="0" lang="da-DK" sz="1600" b="0" i="0" u="none" strike="noStrike" cap="none" normalizeH="0" baseline="0" dirty="0">
                <a:ln>
                  <a:noFill/>
                </a:ln>
                <a:solidFill>
                  <a:srgbClr val="000080"/>
                </a:solidFill>
                <a:effectLst/>
                <a:latin typeface="Verdana" pitchFamily="34" charset="0"/>
                <a:ea typeface="Times New Roman" pitchFamily="18" charset="0"/>
                <a:cs typeface="Arial" pitchFamily="34" charset="0"/>
              </a:rPr>
              <a:t>11.   Eventuelt.</a:t>
            </a:r>
            <a:endParaRPr kumimoji="0" lang="da-DK" sz="1600" b="0" i="0" u="none" strike="noStrike" cap="none" normalizeH="0" baseline="0" dirty="0">
              <a:ln>
                <a:noFill/>
              </a:ln>
              <a:solidFill>
                <a:srgbClr val="000080"/>
              </a:solidFill>
              <a:effectLst/>
              <a:latin typeface="Arial" pitchFamily="34" charset="0"/>
              <a:cs typeface="Arial" pitchFamily="34" charset="0"/>
            </a:endParaRPr>
          </a:p>
        </p:txBody>
      </p:sp>
      <p:sp>
        <p:nvSpPr>
          <p:cNvPr id="4" name="Tekstboks 3"/>
          <p:cNvSpPr txBox="1"/>
          <p:nvPr/>
        </p:nvSpPr>
        <p:spPr>
          <a:xfrm>
            <a:off x="683568" y="1484784"/>
            <a:ext cx="2199641" cy="461665"/>
          </a:xfrm>
          <a:prstGeom prst="rect">
            <a:avLst/>
          </a:prstGeom>
          <a:noFill/>
        </p:spPr>
        <p:txBody>
          <a:bodyPr wrap="none" rtlCol="0">
            <a:spAutoFit/>
          </a:bodyPr>
          <a:lstStyle/>
          <a:p>
            <a:r>
              <a:rPr lang="da-DK" dirty="0">
                <a:solidFill>
                  <a:srgbClr val="339933"/>
                </a:solidFill>
                <a:latin typeface="Verdana" pitchFamily="34" charset="0"/>
                <a:ea typeface="Verdana" pitchFamily="34" charset="0"/>
                <a:cs typeface="Verdana" pitchFamily="34" charset="0"/>
              </a:rPr>
              <a:t>DAGSORDEN</a:t>
            </a:r>
          </a:p>
        </p:txBody>
      </p:sp>
      <p:sp>
        <p:nvSpPr>
          <p:cNvPr id="3" name="Slide Number Placeholder 2"/>
          <p:cNvSpPr>
            <a:spLocks noGrp="1"/>
          </p:cNvSpPr>
          <p:nvPr>
            <p:ph type="sldNum" sz="quarter" idx="12"/>
          </p:nvPr>
        </p:nvSpPr>
        <p:spPr/>
        <p:txBody>
          <a:bodyPr/>
          <a:lstStyle/>
          <a:p>
            <a:fld id="{0B1EDD01-C965-4A62-85A3-5B2FBE971B21}" type="slidenum">
              <a:rPr lang="da-DK" smtClean="0"/>
              <a:pPr/>
              <a:t>4</a:t>
            </a:fld>
            <a:endParaRPr lang="da-DK"/>
          </a:p>
        </p:txBody>
      </p:sp>
    </p:spTree>
    <p:extLst>
      <p:ext uri="{BB962C8B-B14F-4D97-AF65-F5344CB8AC3E}">
        <p14:creationId xmlns:p14="http://schemas.microsoft.com/office/powerpoint/2010/main" val="2187386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idx="4294967295"/>
          </p:nvPr>
        </p:nvSpPr>
        <p:spPr>
          <a:xfrm>
            <a:off x="609600" y="228600"/>
            <a:ext cx="7772400" cy="1143000"/>
          </a:xfrm>
        </p:spPr>
        <p:txBody>
          <a:bodyPr>
            <a:normAutofit fontScale="90000"/>
          </a:bodyPr>
          <a:lstStyle/>
          <a:p>
            <a:r>
              <a:rPr lang="da-DK" sz="3600" b="1" dirty="0">
                <a:latin typeface="Verdana" pitchFamily="34" charset="0"/>
              </a:rPr>
              <a:t>Varmepriser  2023</a:t>
            </a:r>
            <a:br>
              <a:rPr lang="da-DK" sz="3600" dirty="0">
                <a:latin typeface="Verdana" pitchFamily="34" charset="0"/>
              </a:rPr>
            </a:br>
            <a:r>
              <a:rPr lang="da-DK" sz="3600" dirty="0">
                <a:latin typeface="Verdana" pitchFamily="34" charset="0"/>
              </a:rPr>
              <a:t> </a:t>
            </a:r>
            <a:endParaRPr lang="da-DK" dirty="0"/>
          </a:p>
        </p:txBody>
      </p:sp>
      <p:sp>
        <p:nvSpPr>
          <p:cNvPr id="38915" name="Text Box 1027"/>
          <p:cNvSpPr txBox="1">
            <a:spLocks noChangeArrowheads="1"/>
          </p:cNvSpPr>
          <p:nvPr/>
        </p:nvSpPr>
        <p:spPr bwMode="auto">
          <a:xfrm>
            <a:off x="982617" y="1916832"/>
            <a:ext cx="7560840" cy="3693319"/>
          </a:xfrm>
          <a:prstGeom prst="rect">
            <a:avLst/>
          </a:prstGeom>
          <a:noFill/>
          <a:ln w="9525">
            <a:noFill/>
            <a:miter lim="800000"/>
            <a:headEnd/>
            <a:tailEnd/>
          </a:ln>
        </p:spPr>
        <p:txBody>
          <a:bodyPr wrap="square">
            <a:spAutoFit/>
          </a:bodyPr>
          <a:lstStyle/>
          <a:p>
            <a:pPr algn="ctr"/>
            <a:r>
              <a:rPr lang="da-DK" sz="2000" b="1" dirty="0">
                <a:solidFill>
                  <a:srgbClr val="000066"/>
                </a:solidFill>
                <a:latin typeface="Verdana" pitchFamily="34" charset="0"/>
              </a:rPr>
              <a:t>Rønde Fjernvarme har hævet prisen</a:t>
            </a:r>
          </a:p>
          <a:p>
            <a:pPr algn="ctr"/>
            <a:r>
              <a:rPr lang="da-DK" sz="2000" b="1" dirty="0">
                <a:solidFill>
                  <a:srgbClr val="000066"/>
                </a:solidFill>
                <a:latin typeface="Verdana" pitchFamily="34" charset="0"/>
              </a:rPr>
              <a:t>pr. 01.01.2023 til  </a:t>
            </a:r>
          </a:p>
          <a:p>
            <a:endParaRPr lang="da-DK" sz="1800" dirty="0">
              <a:solidFill>
                <a:srgbClr val="000066"/>
              </a:solidFill>
              <a:latin typeface="Verdana" pitchFamily="34" charset="0"/>
            </a:endParaRPr>
          </a:p>
          <a:p>
            <a:endParaRPr lang="da-DK" sz="1800" dirty="0">
              <a:solidFill>
                <a:srgbClr val="000066"/>
              </a:solidFill>
              <a:latin typeface="Verdana" pitchFamily="34" charset="0"/>
            </a:endParaRPr>
          </a:p>
          <a:p>
            <a:r>
              <a:rPr lang="da-DK" sz="1800" dirty="0">
                <a:solidFill>
                  <a:srgbClr val="000066"/>
                </a:solidFill>
                <a:latin typeface="Verdana" pitchFamily="34" charset="0"/>
              </a:rPr>
              <a:t>Abonnementsafgift (pr. måler)         </a:t>
            </a:r>
          </a:p>
          <a:p>
            <a:endParaRPr lang="da-DK" sz="1800" dirty="0">
              <a:solidFill>
                <a:srgbClr val="000066"/>
              </a:solidFill>
              <a:latin typeface="Verdana" pitchFamily="34" charset="0"/>
            </a:endParaRPr>
          </a:p>
          <a:p>
            <a:endParaRPr lang="da-DK" sz="1800" dirty="0">
              <a:solidFill>
                <a:srgbClr val="000066"/>
              </a:solidFill>
              <a:latin typeface="Verdana" pitchFamily="34" charset="0"/>
            </a:endParaRPr>
          </a:p>
          <a:p>
            <a:r>
              <a:rPr lang="da-DK" sz="1800" dirty="0">
                <a:solidFill>
                  <a:srgbClr val="000066"/>
                </a:solidFill>
                <a:latin typeface="Verdana" pitchFamily="34" charset="0"/>
              </a:rPr>
              <a:t>Rumafgift pr. m2                         </a:t>
            </a:r>
            <a:r>
              <a:rPr lang="da-DK" sz="1800" b="1" dirty="0">
                <a:solidFill>
                  <a:srgbClr val="000066"/>
                </a:solidFill>
                <a:latin typeface="Verdana" pitchFamily="34" charset="0"/>
              </a:rPr>
              <a:t>          </a:t>
            </a:r>
          </a:p>
          <a:p>
            <a:endParaRPr lang="da-DK" sz="1800" dirty="0">
              <a:solidFill>
                <a:srgbClr val="000066"/>
              </a:solidFill>
              <a:latin typeface="Verdana" pitchFamily="34" charset="0"/>
            </a:endParaRPr>
          </a:p>
          <a:p>
            <a:endParaRPr lang="da-DK" dirty="0">
              <a:solidFill>
                <a:srgbClr val="000066"/>
              </a:solidFill>
              <a:latin typeface="Verdana" pitchFamily="34" charset="0"/>
            </a:endParaRPr>
          </a:p>
          <a:p>
            <a:r>
              <a:rPr lang="da-DK" sz="1800" dirty="0">
                <a:solidFill>
                  <a:srgbClr val="000066"/>
                </a:solidFill>
                <a:latin typeface="Verdana" pitchFamily="34" charset="0"/>
              </a:rPr>
              <a:t>Varmepris pr. MWh		 </a:t>
            </a:r>
            <a:endParaRPr lang="da-DK" sz="1800" dirty="0">
              <a:solidFill>
                <a:srgbClr val="FF0000"/>
              </a:solidFill>
              <a:latin typeface="Verdana" pitchFamily="34" charset="0"/>
            </a:endParaRPr>
          </a:p>
          <a:p>
            <a:endParaRPr lang="da-DK" sz="1600" dirty="0">
              <a:solidFill>
                <a:srgbClr val="000066"/>
              </a:solidFill>
              <a:latin typeface="Verdana" pitchFamily="34" charset="0"/>
            </a:endParaRPr>
          </a:p>
          <a:p>
            <a:endParaRPr lang="da-DK" sz="1600" i="1" dirty="0">
              <a:solidFill>
                <a:srgbClr val="000066"/>
              </a:solidFill>
              <a:latin typeface="Verdana" pitchFamily="34" charset="0"/>
            </a:endParaRPr>
          </a:p>
        </p:txBody>
      </p:sp>
      <p:sp>
        <p:nvSpPr>
          <p:cNvPr id="38917" name="Rectangle 1030"/>
          <p:cNvSpPr>
            <a:spLocks noChangeArrowheads="1"/>
          </p:cNvSpPr>
          <p:nvPr/>
        </p:nvSpPr>
        <p:spPr bwMode="auto">
          <a:xfrm>
            <a:off x="4870450" y="6201168"/>
            <a:ext cx="3324949" cy="400110"/>
          </a:xfrm>
          <a:prstGeom prst="rect">
            <a:avLst/>
          </a:prstGeom>
          <a:noFill/>
          <a:ln w="9525">
            <a:noFill/>
            <a:miter lim="800000"/>
            <a:headEnd/>
            <a:tailEnd/>
          </a:ln>
        </p:spPr>
        <p:txBody>
          <a:bodyPr wrap="none">
            <a:spAutoFit/>
          </a:bodyPr>
          <a:lstStyle/>
          <a:p>
            <a:r>
              <a:rPr lang="da-DK" sz="2000" dirty="0">
                <a:solidFill>
                  <a:srgbClr val="000066"/>
                </a:solidFill>
                <a:latin typeface="Verdana" pitchFamily="34" charset="0"/>
              </a:rPr>
              <a:t>Alle priser er </a:t>
            </a:r>
            <a:r>
              <a:rPr lang="da-DK" sz="2000" dirty="0" err="1">
                <a:solidFill>
                  <a:srgbClr val="000066"/>
                </a:solidFill>
                <a:latin typeface="Verdana" pitchFamily="34" charset="0"/>
              </a:rPr>
              <a:t>incl</a:t>
            </a:r>
            <a:r>
              <a:rPr lang="da-DK" sz="2000" dirty="0">
                <a:solidFill>
                  <a:srgbClr val="000066"/>
                </a:solidFill>
                <a:latin typeface="Verdana" pitchFamily="34" charset="0"/>
              </a:rPr>
              <a:t>. moms</a:t>
            </a:r>
          </a:p>
        </p:txBody>
      </p:sp>
      <p:sp>
        <p:nvSpPr>
          <p:cNvPr id="2" name="Slide Number Placeholder 1"/>
          <p:cNvSpPr>
            <a:spLocks noGrp="1"/>
          </p:cNvSpPr>
          <p:nvPr>
            <p:ph type="sldNum" sz="quarter" idx="12"/>
          </p:nvPr>
        </p:nvSpPr>
        <p:spPr/>
        <p:txBody>
          <a:bodyPr/>
          <a:lstStyle/>
          <a:p>
            <a:endParaRPr lang="da-DK" dirty="0"/>
          </a:p>
        </p:txBody>
      </p:sp>
      <p:sp>
        <p:nvSpPr>
          <p:cNvPr id="13" name="Ellipse 12"/>
          <p:cNvSpPr/>
          <p:nvPr/>
        </p:nvSpPr>
        <p:spPr>
          <a:xfrm>
            <a:off x="4247566" y="3785102"/>
            <a:ext cx="1101824" cy="1101824"/>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solidFill>
                  <a:schemeClr val="tx1"/>
                </a:solidFill>
              </a:rPr>
              <a:t>21,-</a:t>
            </a:r>
            <a:endParaRPr lang="da-DK" dirty="0">
              <a:solidFill>
                <a:schemeClr val="tx1"/>
              </a:solidFill>
            </a:endParaRPr>
          </a:p>
        </p:txBody>
      </p:sp>
      <p:sp>
        <p:nvSpPr>
          <p:cNvPr id="14" name="Ellipse 13"/>
          <p:cNvSpPr/>
          <p:nvPr/>
        </p:nvSpPr>
        <p:spPr>
          <a:xfrm>
            <a:off x="4763037" y="4460603"/>
            <a:ext cx="1101824" cy="1101824"/>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a:solidFill>
                  <a:srgbClr val="FF0000"/>
                </a:solidFill>
              </a:rPr>
              <a:t> </a:t>
            </a:r>
            <a:r>
              <a:rPr lang="da-DK" sz="2000" b="1">
                <a:solidFill>
                  <a:schemeClr val="tx1"/>
                </a:solidFill>
              </a:rPr>
              <a:t>476,-</a:t>
            </a:r>
            <a:endParaRPr lang="da-DK" sz="2000" dirty="0">
              <a:solidFill>
                <a:schemeClr val="tx1"/>
              </a:solidFill>
            </a:endParaRPr>
          </a:p>
        </p:txBody>
      </p:sp>
      <p:sp>
        <p:nvSpPr>
          <p:cNvPr id="15" name="Ellipse 14"/>
          <p:cNvSpPr/>
          <p:nvPr/>
        </p:nvSpPr>
        <p:spPr>
          <a:xfrm>
            <a:off x="4960496" y="3105716"/>
            <a:ext cx="1101824" cy="1101824"/>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b="1" dirty="0">
                <a:solidFill>
                  <a:srgbClr val="FF0000"/>
                </a:solidFill>
              </a:rPr>
              <a:t> </a:t>
            </a:r>
            <a:r>
              <a:rPr lang="da-DK" sz="2000" b="1" dirty="0">
                <a:solidFill>
                  <a:schemeClr val="tx1"/>
                </a:solidFill>
              </a:rPr>
              <a:t>1000,-</a:t>
            </a:r>
            <a:endParaRPr lang="da-DK" sz="2000" dirty="0">
              <a:solidFill>
                <a:schemeClr val="tx1"/>
              </a:solidFill>
            </a:endParaRPr>
          </a:p>
        </p:txBody>
      </p:sp>
      <p:pic>
        <p:nvPicPr>
          <p:cNvPr id="17" name="Billed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800100"/>
            <a:ext cx="1524000" cy="1143000"/>
          </a:xfrm>
          <a:prstGeom prst="rect">
            <a:avLst/>
          </a:prstGeom>
        </p:spPr>
      </p:pic>
    </p:spTree>
    <p:extLst>
      <p:ext uri="{BB962C8B-B14F-4D97-AF65-F5344CB8AC3E}">
        <p14:creationId xmlns:p14="http://schemas.microsoft.com/office/powerpoint/2010/main" val="3192548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idx="4294967295"/>
          </p:nvPr>
        </p:nvSpPr>
        <p:spPr>
          <a:xfrm>
            <a:off x="609600" y="228600"/>
            <a:ext cx="7772400" cy="1143000"/>
          </a:xfrm>
        </p:spPr>
        <p:txBody>
          <a:bodyPr/>
          <a:lstStyle/>
          <a:p>
            <a:r>
              <a:rPr lang="da-DK" sz="3600" dirty="0">
                <a:latin typeface="Verdana" pitchFamily="34" charset="0"/>
              </a:rPr>
              <a:t>Tariffer 1.1.2023 - 31.12.2023</a:t>
            </a:r>
            <a:endParaRPr lang="da-DK" dirty="0"/>
          </a:p>
        </p:txBody>
      </p:sp>
      <p:sp>
        <p:nvSpPr>
          <p:cNvPr id="38915" name="Text Box 1027"/>
          <p:cNvSpPr txBox="1">
            <a:spLocks noChangeArrowheads="1"/>
          </p:cNvSpPr>
          <p:nvPr/>
        </p:nvSpPr>
        <p:spPr bwMode="auto">
          <a:xfrm>
            <a:off x="251520" y="1905000"/>
            <a:ext cx="8892480" cy="4062651"/>
          </a:xfrm>
          <a:prstGeom prst="rect">
            <a:avLst/>
          </a:prstGeom>
          <a:noFill/>
          <a:ln w="9525">
            <a:noFill/>
            <a:miter lim="800000"/>
            <a:headEnd/>
            <a:tailEnd/>
          </a:ln>
        </p:spPr>
        <p:txBody>
          <a:bodyPr wrap="square">
            <a:spAutoFit/>
          </a:bodyPr>
          <a:lstStyle/>
          <a:p>
            <a:endParaRPr lang="da-DK" sz="1600" dirty="0">
              <a:solidFill>
                <a:srgbClr val="000066"/>
              </a:solidFill>
              <a:latin typeface="Verdana" pitchFamily="34" charset="0"/>
            </a:endParaRPr>
          </a:p>
          <a:p>
            <a:r>
              <a:rPr lang="da-DK" dirty="0">
                <a:solidFill>
                  <a:srgbClr val="000066"/>
                </a:solidFill>
                <a:latin typeface="Verdana" pitchFamily="34" charset="0"/>
              </a:rPr>
              <a:t>Beregning for et standard hus:</a:t>
            </a:r>
          </a:p>
          <a:p>
            <a:r>
              <a:rPr lang="da-DK" sz="1600" dirty="0">
                <a:solidFill>
                  <a:srgbClr val="000066"/>
                </a:solidFill>
                <a:latin typeface="Verdana" pitchFamily="34" charset="0"/>
              </a:rPr>
              <a:t>130 m2 og et årligt varmeforbrug på 18,1 MWh</a:t>
            </a:r>
          </a:p>
          <a:p>
            <a:r>
              <a:rPr lang="da-DK" sz="1600" dirty="0">
                <a:solidFill>
                  <a:srgbClr val="000066"/>
                </a:solidFill>
                <a:latin typeface="Verdana" pitchFamily="34" charset="0"/>
              </a:rPr>
              <a:t>Ny pris 1.1.23 – 31.12.23</a:t>
            </a:r>
          </a:p>
          <a:p>
            <a:endParaRPr lang="da-DK" sz="1600" dirty="0">
              <a:solidFill>
                <a:srgbClr val="000066"/>
              </a:solidFill>
              <a:latin typeface="Verdana" pitchFamily="34" charset="0"/>
            </a:endParaRPr>
          </a:p>
          <a:p>
            <a:r>
              <a:rPr lang="da-DK" sz="1600" u="sng" dirty="0">
                <a:solidFill>
                  <a:srgbClr val="000066"/>
                </a:solidFill>
                <a:latin typeface="Verdana" pitchFamily="34" charset="0"/>
              </a:rPr>
              <a:t>                                              2023             2022</a:t>
            </a:r>
          </a:p>
          <a:p>
            <a:endParaRPr lang="da-DK" sz="1600" dirty="0">
              <a:solidFill>
                <a:srgbClr val="000066"/>
              </a:solidFill>
              <a:latin typeface="Verdana" pitchFamily="34" charset="0"/>
            </a:endParaRPr>
          </a:p>
          <a:p>
            <a:r>
              <a:rPr lang="da-DK" sz="1600" dirty="0">
                <a:solidFill>
                  <a:srgbClr val="000066"/>
                </a:solidFill>
                <a:latin typeface="Verdana" pitchFamily="34" charset="0"/>
              </a:rPr>
              <a:t>Varme   18,1 MWh                  8.616 kr. 	6.600 kr.</a:t>
            </a:r>
          </a:p>
          <a:p>
            <a:r>
              <a:rPr lang="da-DK" sz="1600" dirty="0">
                <a:solidFill>
                  <a:srgbClr val="000066"/>
                </a:solidFill>
                <a:latin typeface="Verdana" pitchFamily="34" charset="0"/>
              </a:rPr>
              <a:t>Arealafgift                              2.730 kr.       2.470 kr.</a:t>
            </a:r>
          </a:p>
          <a:p>
            <a:r>
              <a:rPr lang="da-DK" sz="1600" dirty="0">
                <a:solidFill>
                  <a:srgbClr val="000066"/>
                </a:solidFill>
                <a:latin typeface="Verdana" pitchFamily="34" charset="0"/>
              </a:rPr>
              <a:t>Målerafgift                              1.000 kr.          800 kr.</a:t>
            </a:r>
          </a:p>
          <a:p>
            <a:r>
              <a:rPr lang="da-DK" sz="1600" u="sng" dirty="0">
                <a:solidFill>
                  <a:srgbClr val="000066"/>
                </a:solidFill>
                <a:latin typeface="Verdana" pitchFamily="34" charset="0"/>
              </a:rPr>
              <a:t>Moms                                     3.086 kr.       2.533 kr.</a:t>
            </a:r>
          </a:p>
          <a:p>
            <a:r>
              <a:rPr lang="da-DK" sz="1600" dirty="0">
                <a:solidFill>
                  <a:srgbClr val="000066"/>
                </a:solidFill>
                <a:latin typeface="Verdana" pitchFamily="34" charset="0"/>
              </a:rPr>
              <a:t>I alt	                               15.432 kr.     12.403 kr.  </a:t>
            </a:r>
          </a:p>
          <a:p>
            <a:r>
              <a:rPr lang="da-DK" sz="1600" dirty="0">
                <a:solidFill>
                  <a:srgbClr val="000066"/>
                </a:solidFill>
                <a:latin typeface="Verdana" pitchFamily="34" charset="0"/>
              </a:rPr>
              <a:t>						</a:t>
            </a:r>
          </a:p>
          <a:p>
            <a:r>
              <a:rPr lang="da-DK" sz="1600" dirty="0">
                <a:solidFill>
                  <a:srgbClr val="000066"/>
                </a:solidFill>
                <a:latin typeface="Verdana" pitchFamily="34" charset="0"/>
              </a:rPr>
              <a:t>En stigning på                         3.029 kr.		</a:t>
            </a:r>
          </a:p>
          <a:p>
            <a:endParaRPr lang="da-DK" sz="1600" dirty="0">
              <a:solidFill>
                <a:srgbClr val="000066"/>
              </a:solidFill>
              <a:latin typeface="Verdana" pitchFamily="34" charset="0"/>
            </a:endParaRPr>
          </a:p>
          <a:p>
            <a:r>
              <a:rPr lang="da-DK" sz="1600" dirty="0">
                <a:solidFill>
                  <a:srgbClr val="000066"/>
                </a:solidFill>
                <a:latin typeface="Verdana" pitchFamily="34" charset="0"/>
              </a:rPr>
              <a:t> </a:t>
            </a:r>
          </a:p>
        </p:txBody>
      </p:sp>
      <p:sp>
        <p:nvSpPr>
          <p:cNvPr id="64514" name="AutoShape 2" descr="data:image/jpg;base64,/9j/4AAQSkZJRgABAQAAAQABAAD/2wCEAAkGBhQSEBUUEhQUFRUVGBYUFxUWFhcXFRQVFBQXFBUWFRYXHCYeFxkjGRQYHy8gIycpLCwsFR4xNTAqNSYrLCkBCQoKDgwOGg8PGi0kHyQsLCosLC8sKSwsLCwsLCwsLCwsLCwsLCwsLCwsLCwsLCwsLCwsLCwsLCwsLCwsLCwsKf/AABEIALUBFgMBIgACEQEDEQH/xAAcAAABBQEBAQAAAAAAAAAAAAADAAECBAYFBwj/xABFEAABAwIEAwQGBwUHBAMBAAABAAIRAyEEEjFBBVFhBiJxgRMykaGx8AcUIzNCwdEkUnLh8RVDU2KCorJjc5KzJUTCFv/EABsBAAIDAQEBAAAAAAAAAAAAAAABAgMEBQYH/8QALxEAAgIBAwIDCAEFAQAAAAAAAAECEQMEEiExQQUTgRQiMlGRobHwQjNhwdHhcf/aAAwDAQACEQMRAD8A6x11+ZThTLbpw1exs+fUyPtT36+1ShPlSslRG/MqQ8VINTgKNjRFOPm6kAnhKyRG6SnCeErGQUgpZU+VKwohCdThPlSskQShTypQiwIpCVLKnypWBCElOEoRYyKSlCUIAikpQnhAEElKEsqBkUxU4ShAiKZShKEAQTFTITEJkSCYlTITEJ2JkWapKTBdJKXUnHoBLbpw1Ey3SyqdlVEIUg1SDVINSsaRDKnhTDU4CjZKiAanyqcJ8qVjohCcBThLKlYEYShEypZUrHRDKnyqeVKErCiEJ4U8qUIsdEMqWVThPCLCgeVPCnCUJWOiEJZVOEoRYUQypsqJCWVFhQOEoRISyosKBwkQp5UoTsKBwmIRMqbKnYqBwlCJCbKixUDhNCIQmhOxEGC6SIwXSSbJRXAPKnyohanDU7FQMNSyomVPlSsKBhqcNRA1PlSsKIBqcNUsqfKlY6IwnhSyp4SsZCE8KcJQlYyEJ8qnCeEWFA8qWVEypZUrHRDKllRMqfKiwoFlSyomVKErCiGVKFOE8IsdA8qbKiQlCdhQOE0IkJZUWKgcJoRISyp2FA4TQiZUsqLEChKESE0J2KiBamLUSExCdhRBoukptCSTZKPQYhINRcqWVKxUDDU8IganypWOgeVOQiBq827a9p3Yqo/A4Uj0YgV64uLEOLGQekHmZGgM1Zc0ccd0jRp9NLPPZEI76V6bMXWY8ZsO0htOpTaXElsZpzOaCDcg7RuDK0mC7aYWpH2rWzEZu4CDoQXwDPQlZKjwmm2j6LKMnIiZ6u6zdZ/H9ln0pdhnZm6mk4+9p8/eVzMfiFv3uD0E/Cse33Ue0Uq7XAFpBBuCND4HQ+SLlXg+C4uQ+Gl9GoDOUEtMnUCLHz5aFd/C9ssVS/vA4GLvaDfYktIJ5d4ldCOWzlZNBt6P6/v+D1nKnDVgsD9JhsKtK/NpGnOHRebesu9gu3mGqWLjTPJ4I3iJIDZnqp70ZpaXIu1mgyp8qFh8dTeJY9pnkQfgrACe4pcGuGQyp8qnlShFhRDKllRIShKwohlSyqcJQiwoHlSyokJZUWOgeVLKiZUsqLFQLKllRIShOwoFlSyokJEIsKBZUsqJlTQnYqB5U2VFLVEhOxUDhNCJCYtTsjRBoSU2tSQ2SS4JFqfKiZU+VQsntB5U+VEhY3t52xdQjC4YZsVVBvNqDCPXdFw6LjlE8ga55FFWy3Hhlkkox6nO7fdqnOc7AYX7xwitVBtRYfWaIPrkCDOgMam3L4Tw1tGmGMEAe1x3c7r8EHgvCBRZA7zj3nPOr3czO17T4rovf8zMrz+ozvNK+3Y9bpdLHTw2x692SIk/PmpuPJCcbdLJwenz4LNZpopcU4JSrgio0E7OFnN8Dy6aLNVuG1sKZLBXoiRNxUa3/SdB5jwlbNp8LKJBjfwHsVmPNLF8IpY4z4ZjqVSnUBNJ0i5LTZzepbpGxMkdVISPG/iNokdCLDZdPi/ZSnVOen9k/WW6SeYHxF/FcCtUq4dwbiGS3T0rbg8juB7AdbFdXDrIz4fDOdk0rjyi9TqkGWkg2kgwQNblvt5n49XBdrsTT9WqT/EARrudff7lxqb2OALXNPgbTrDZuCYkEgImTmY/Lab7yeVj4rZaMjj2Zs8F9JlUGKtMO8DBJOgg7/6v5d3BfSLh3xnzUzvmBgdZE+9eXER4D3Dz3P6bQQg6PmL3AF+SlZRLBB9Ue34TjNCr6lVjotAcJ9iugLwQHf2c7WF/E/Nl0sJx/EUj3Kzx0JJGoGjk7M8tKuzPasqWVeZ4L6Sq7bPax/tad5E35e9d/BfSXRd94x7OvrD3IsqenmjW5Usq52C7UYar6tZk8iYI8QV1Gwbi/hdFlTg11RDKmyomVLKixbQeVLKiQllRYqBZU2VFhNCdhQOE0IuVNlTsVAsqbKilqbKnYqBZUxailqaE7FtBtCdTDUkmxpBMqQaiZVwe2PatmAoZiM1WpLaNMAk1Hgbxo0EiT1tcqtypF8cbk6RR7b9shgmNp0gKmKq2p0tYF5qPA/CI0kT4ArBcM4b6MufUdnq1CXVKhN3O1IH+UH2wo4LDPdUfiK7s9eqZqOsMoiBTZyAEC3KF0Z8baRYW/Ky4Wp1Pmul0/J6fR6RYI2+r6k9esKbJ5/yVcSYJJb5j4lFabn4rHZvYUEydPbBT+lPTw1QCOsqWSBfw3KBUgjPnWPIbKDnX8U7XiPz/AKqM62PsOp8E+oxMFtfA+aVWgHAhwBBHLbkQpk7RePkJmOcRdsfPibX06JUBluJdkXMJfhXZSZlh9Vw5X+Bt4KjhuKNafR4jNSeJF2FzZIgOsZ8ZDgeey2780iPD+kbqrj+GU6oLajAR4XnpFwVoxamePjqijJgjP+xwnUtwRtlM6zoZMSIFj/NCy26bWO8Xm/PnyBtCTOyj6VTNRqFrDMt9YgQRpYO18fFdqthsKR96+mTb7Ru0X9YNM63zHrMLpQ1eOXcwS0s0+FZxQ0Ta+/s/n8fNIf1Hn7fnbQaLEdkKjWscH0y2pOSS4ZmtOrgA+BfTadSFzn8EqtHqE6nulroaLGQ10z0A8jYDSskX3M7g/kc/l5fE7p5+ffHW4RK+HcwDMxzdNWlouZEEwCTqBN581Aan50vt89FNSIOI8/P5x86q5hOKVaZ7lR7Y5OMctPn3wqJHj+fLx0Sn5+ddPPwTsTRqsD9IeJZ6zm1B/nF4HNzfiu5Q+lJgaTVpFsAmQ6RI57gbLzr5196lPL3fl8/uplTxxfVHoHD/AKWaTsJ6etSLXF4Y2lTcHuIcYDiX5QBII30W0/tCn6MVHPYxpAu57QASJgmYnpOy8Lq02vaGuAIFxMWkycvnfzT4+l6ZhaTlDi1xDdCQZ0PUqPJCWCD6cHvbSCAQQQbggyD1B3SyrxjH9o8WabKVKu9rGvbcOLHhjbZQ5gkiDp/lWwwP0kwAKtKYHrMdrG8P331TKXgkjbZUoXFwfbbC1PxlhO1Rpb7xI967VCu17czHNcObSCPaE7KXBrqMWpoRcqbKiyO0HCjlRS1NCdi2gwE6kAkiwSA8Wxpo0KlUMdUNNpcKbPWfGwXjoqVMRXdisSZqv9Rly2hTOjGdYPvO5K9wAv5rxo07z425XXM1smkku53fDorc21ySOnzKaYH9Esuym0LlHauhiJ2t8UzRGlvzsijRIN8ylQ9zItnzTh1ue0dE5YJ5x7vFSgcoQFg8+xRWuv8Ay0XM4ZSxFcVH/WDTDKj2BopUyYbBuSOvuUOI4OvTp5hi6xOZjdGN9eo1h0HJxWmOlnKmu5nlqYJ0doHfU+BU/RW8gf0kLm1eAGSDisUYt97HwCPg+GCnMPqOnUvqOebaRfqnPBKMbYQ1EZPaix6QTzjUdVCJOhteb2Ui4A69L/zRadadBA5nRZTTRY7O8IZWxApkluYOMhrTMDeRfT2K92j7AilQq1GvkAXblLXESATrFhe3JT7Et/bG7914n8Pq/FbHtPTH1PER/hP9sWvtdOh27MQ/sPWrYeh3WkUqeQAuaXXcSHX8hYicgVGt2MxTBZtUd3YuIkbwHER5L03hLJoUyIjKOvPRXmt3kjwn8lOfxFcJtRPGHYTE0z6zm73bpG0ZWn3odSgXesyi+0TlyuAJzGHAOIutU3i/E229NhazeVSiWk+bJQXdpMUH5avDsJVJBcDTeG2By/jGslXeVmj0f3KXnwvql9DJVcLT0dQLdR3H7xAhriBbYZYvoVA8Mw7hLX1GHYPYXDQD1mD3yfLfZu45RN6/Cazdy6i5jojfukFVqmP4W8SfrdEEWL6DyINwZg281JZNREjs08u33/2ZKp2fBMMr0XHk52RxFhYd7r4C15UKnZ2u2+TMP3mkHz1nrpyFzAW04fwTB4xzmYbFNqua3M5rqbhAJgEzAF0Sp9H1VpmmaZ8CWO90fFP27LHiSF7HjlzFs89rcPqN9am8eLHeV4jdoQGmdL9Nd51+bL0N3ZXGNnK17tbNqtd5Q4mdVSxfCcWPXpOcOT6Id5yyOQ9gV0fEPnEploH2ZjQdrhSB5LuVqDYiph6bZ5ZqW14gfMBAdg6JPq1W9Q5jm+U97VXR1+JlEtFlXY5zXq7w/itSi6aT3MPQ2P8AE3Q+YKerwymNKsfx03DXqJHz5KI4W4nuvpP/AIXifMGFfHUYpdJIongyLrF/Q2HCvpH0biGT/np6+bD+R8lreHcYo1x9lUa4xJaDDwOrTcLyGrw6qNWO8QMw9rZQmVC0zJaRcGSCPA6jyVyp9DJLEe3wmIXnHCu31emIqRWb/m7rx4PAv5g+K2HDO1uHrwA/I4/gqQ0k9DMO8igpcGjqgJKcXSRYtpJeMVnXtHzyW3w30jU6z8lFkkTOepTZYR6sugm+k7Lzw1SSf0/n8yuTq8sZ0ou6O54fB3J0XBUIPUIgrTt8yqgLtssn5G/NJz97jwjksB1ast+nvHSZgxr8UGpixe7gRNxMTsLD3ShNLb+tfryG17eSJTeBtbRFklFIsYVnMkkjeddo5ao7Xx7eW/gqbCee/IWB08VL04H5fqUkyLi2w3Zd00Kv/eq/ki8VaPQg7+lof++muFhzVpBwp4mm1rnF0ZGGC+5uSp1RiHgNOJpkS14+zZq1wc3Q8wF2IZ8SSuS6I5U9PlbbS7mkqjvHxPxQMQ6BquN+1H/7NO//AEmqxh31RIqvFQ7FrcoHSGzM81RqM2NwajIt0+HJGackWGvBjSTeY1t8ERo6/H9UH0mttP4v0UxXjTl1/RcuzqtM0/Yln7WzkGvn/wAdZmy13aRv7LiNPunj/adeqx/Yc/tTP4X6Doth2maTg8Rc/dP527p6qTILryWeGWos1s0aab6RdXTe8kW5+eio8L+5Z4QrTqU7wYj5spzfvMrivdR53w/igqOcAdPhoParlQfas/7b/wD2NWO4W1lGQ2q4+QEGNLPK7H9viaZJuGuZ6pMkvDhYdF2It9zjyS7HfLZDv4Xf8Sn4N91R/gZ/wC5H9uNBu6JDhBY8T3Te7dkXhXGA1tMFzYa1oNnbNA1ARZHudPs9S/8AlcSbfcs8fXb7dFscsfP5rFdnawdxWs5veaaDSDHJ4B1Ei62znLk6jjK/T8I6+n/pr1/Isp5rz3ij3061YsxWLp955AFSWZi50ANc0gCbQvQPH+i8a4zVrVeJ1PsqgptqPYHEG+V1S/gSbaahW6Zrm0U6ttJUwtXt3jm120hWbUa6n6TNVpUnfgLiCGtbu2NVEdua1Sz8NgasSPuqjCT4hxHL2rL8NwVb6zmdTqBuSoZLHQRkfBuFap0yKTzBEk32M5b+C0eXB3aXWjDHUZFXvM9ld2PwrgHeiDZAPdc4RIB5rN8e4NgqNTJUZitA7OxrajO9PODIjlyW7oE5G/wt/wCIWD7a4uoMYA1zWt9ECQXNBJLnfhJ5LDhjGTqSOnnnKEbQ3D+yVLE0TVw1Z4bmczv0ywgsMGYdp1Qcb2ZqUnhrsTQBIkCpVAJExIFQdCNV3vo9M4J3M16x2N8w5aqXak0sxFRjSfRktJAJmXWE39injxp5HFOuX+SvJkaxKTVmUr9lsQQHNpUqgP4mFjg7kQ5jhKo1+AVWjvYeo3nGcj/cD8Vv+w4/+OwwsIpi3KHOU+1DGmmC6o+mW5nBzKhpmcu5GoturMWTI5bVJkMmPGo7nEweA7QV6HdbUqtb+7Ua2oB/CSbeSS3XZPFOqYHDuqOdUc6mCXOOZxMkSS65KZS9ryrv9iv2PE+aMu/ANeDJou11oUjfzWCJbyub/PO6sjiVcm1U6kXIBPu1XPe2XETrbnER/wCJg+9c/T07oegyKe58nRZibWuPzvIUvrHMT+en5rnhwmB628CPOLouXnG/mbaxvC0tHRSReewaxpby5BN6Pfla/wA7qu2peAbczPz/AFS+sxrpfeCIOog8/io0TVllrmTy1v1iXHr4qZdbQnQwN5sAq72iZAnUxNoPLzvGym6kTtFxpGsX12UGmPgkKQGo15XJ6nkjU6YP4emhCajbkQPOZ0lHZiOg58lDy0JzYwwrf3Z+eSaQ0EDloOXwUjXtJt+qdr7kiOZM80bEug02xmvnY+NtN4U7zYNjYb+cWRWP6bX193NQdV0jT4IH6Gi7BPJxLRYD0b/V01HT5utp2koj6niOfo3yf9POFjOw1OMWLmcjz3SBqRqCtp2jcPqdciD9k6dNI2ulZB9eA/Bx9g3z9klXiwyTbwi8RzVHgx+xabaH2SVdqmGnwtEe6d/5q2T95lEfhR4nTwbTd03PulU+MtDSA0E91vvc9dn09OPXP/gf1VDGuBfLSCMgHehlw5xtMzr7it9NXx2OZN2qOdgMS91UB2cwyoATePs3rScHaCKcgTDdQP3Qudg2AOJLmeq8WMkEscBoNF0eGY2mxtMEuJDWyA0G4EW710kpOPKEmkzu9jXtPEsQLAeiECBHrM9nPzW6y9Wn2SsJ2IcHY+u4T3qbTcQW95tiNtJXoTj7liz/ANR+n4R0sLqC9fyCc3w/ReB8exZ/tHEN7xHpq37sCHPN7SI8V9AOfC8e45hqZxWIIa/MX1rgNiSXAn1rqeHcn7v5oq1LuJjMAK5ruJLsgbUMSYsxxBAnmAVeoOrCkS4nLnIEmRlsWiOXRdmjgaQaXB1zTdfK7emZPhdAxVNowupmxNrExcTP5LYskn1+fzOclyv/AA9uoeo3+FvwHvXmX0gYd39pNdLcooNFyAc2Z/MyF6ZQ9Ru1h8Fx+I4bEmsX0X0w0ta2KgcYIkkgDnPuXOxz2ctWdfJj8yO26Ob9Hg/YzP8AjVjr1HKVxvpBY/65TIIa00ADLmgEis60ON7HVbnhlKo1n2rmF5J9QENjbW8qpxHAVn1Q+lUa0ZQ0tc0uE5icwEi9wFKOSpOVftili3Q2WV+xTY4fhxvk/wD05cf6SqdT0VH0b8h9I6e9EjJptN4WuweHc2mA9wc78TgIBPQbKrxfBPflyVPRlpJksDwZEXDjHVKM9r3BKG6O05fY137Bh5/c9+Z0pLpYWjDQHnM4TLsobJnXKLBOo7iaikqPF28Fqh3q6TcHUEEze+nRciDAkO2uNrDkb6IuJwONaSMrt/7ry/d6+8qj6bEMHepyOcEfEKzw/wApbvNkuaqvU8/jnkxf06/foWfrcG+nM2vHIjwVinXnSJ6R+WuioM4sIuC09RPvCGeL0z6w/wBp/RdZ6fDL4ZovjrcveH0OnmOx+HO/tTemiZNhM2vbUjnZUqONok2cB/qj80VlWnmltW5t6wPuKrlo32aNMfEUuJRYanWIJMk63AJAsIEbW9qK6oTBBNy0X1Gveg3knxsh06cmz2nXaNdbg2n80f0b+TToIzH9FTLR5F2NEfEcT7g6WKdeQSLmA425gQLlXqeKJBdGWQDc2HLr7lS9I6bscNbw1wHsMwi0XEDUyebXCY525Kl4JrqjQtVin0a+pfOYibT0094RQQAYueXM+dlRbiJIlzQdCDpy3j4KT8eIs9siIy668jMDVUSg0XQnu6B31XkRLWcmkw4bXIJEKzTwzsvrkW0EEDwtJQsPXdJtPS1ugJFx1VjM68QI2JEjxItBVFUX3fHBpOwNGMTFz3H3mD+Hr+a2faV/7FX37h0kSsb2Hn62JGlN1xOvd6brXdrKp+pV/wCCbg3kjW1kdimVuRc4R9w3wPxM6K46Mh8I3+fNUuFOJosk7TtzPMaK46Mp3JHTdWS+JlMfhR8zGiZuQOS0nEL0aEwZpdP8V/6Lqv8Ao6rRLjSaI3J9/dT4vs4T6OlnozTpGXF7QyfSuMBx3hwt4oxwm93D6HPlK+xxuA0QKjjN/R1Rrt6Jx09q6vBh9pT8v+KJw/s86m8kvpHuVB3HhxlzHNFh1Kt8K4BWa5jsthBIFOq53q6WZEypwjLYk13/ALkO52ex4I4niL29DT36tiy3x+fasZ2c4e+njKtR9Oo1r6LGg5HjM5p7wAidFrTWOzKh/wBEf8iETT3P0/CN+NrYv3uGleUcRE4uuI/HW9xevUJef7t3iXMb8HFcOt2UDnud9m0uLjo9x70kmcwE3KljhIqz01webUG9wj/pP5/4RUcRRJw4Etm1szZ5aSvSKfY6k1uVzw3u5TDQDlLcpu5x1CZ3YrBtZLnktIiTVa3XlAV62r4vnf7Zk8t3waGh6jfBvwRCyeq5j+MUKYANdzoAFhJ5fhb0VSp2lobCu7kSTlO/78BYHPHFU5r6m55onecwBCNQAHvN9oXAPail+GiSdswaZMx1t+nmof8A9a4C1JjRrrEDmbKt6nAv5/ZkPaEd44luxBPS/wAEKriOjr2HdIvy7wF1nanaGu/QtGvq+e5VDEB7vXe9xGgzfDkY6TqqpazH/FN/Yg9WkaljjMkHzc383JLHUsK3SfDe29vFOqvbE/4/f/hB6xsrYXi5EB4zAkkmeptGmhhEqcXLdRNhaLEzca3EXXKpC/vm8RJgC+toU8mYgT5WGu8jyXK3M4cckqo6JrU3gZqbCSSDIaSLSNWmLyq9LgmDqt71GlOlmAXmLFuu+vRQbT7xBsfVbOpGhgC2/wAwpOGRstNha2h3N+Wn81JZJxLFkkupUxX0dYOoJaxzdbscDudjIXIxP0S0/wAFUzyc3TfYjmFpqVbWZGpk2uBNuasUcQco70bn2Sd9B+a0Q1mWPRv6lscr7MwFf6Lq9P7qqDOgaS0n8tlVqdleIM/fOn7j/cCvUMPXt3nXtr5jbz5KwzECJ2098DSxNvkrXj8T1Eekie/d1/weRHDY+n69JxG803D4Kbcfim3OGeQJOjgAOstXpOI4oQTlAdaBqNYmT7TfkgteILRf1WwTzMk6b3nxWheOZ18ipyhfT99Dz1vGqogvw1QDnBI/43Uncaw59dkeNM++1l6XgsTmFxDolut27Zo6jTlCk/LItIjzF4HraTKsXjk/5QTLYuPWLaPPqHEcM+Bnb/CXkaeJXYoUmPHcqGOhn3laR3CqLyJYxxI/GwHbqJ/oq1TsfhzB9ExpmZaA2Zn92LaezxQ/E8U/ixfRr/hqhqZx6SOh2GwDvrPrAxTfctB3byIWn7UYItwlQ1KoyOyB2WkA7K6o1piXHYmFmeC0DhHZqJgkFvfLniCeRPgr/E+M16zMlTIWaluRpHMTmmIPmoPW4K4i/wB9TTHV27bNNwfBl1Cm70jwC1psGAacy0nqj4ltFn3lct3OaoBIudLTpoFh6uNrFmTO7IPwiQ3QCBAsJiB16quaBN/K9zYdfmyol4j8sfJGWoX8XwarNw8Ew3DyI/uwbHSCW38tN0Y8YwlOMoYerKTYHQ2HVYx0NmSJ13Jg7DxuimmAJOmtpJ1A8VW/Es77L7/7KfPSNc7thRuAKkDcAR7JsqdXteI7jDNvWNlmadXuiIk7Axzk3udfOUUkDUE3jwnblHXZV+3ah90vQj553mdtXg/dNA0F3axv01PkgVO1uIJt6Nt9Mttd5vzXGeRECxmBodb/AD4JOoDMIeAWgyNb2k9BBVb1WofG9/ZEHnZbf2ixME+ldHe5X5Rbr4KpS4nVcSXVnGCQZcegI93gq7HA5oNhvIuNyJ0Fx7U1MEMhtgM03Em15+dlQ8k31k36sqeokw2TMSTJM73iRrMm+0lEFAbxbodvK/8ANUWVu8RNhYCIGsnzNvnUzsWADlf3oJ6GLC+1gBPxUFtZX57ZaLG33F7RedNrf1TPiQJN9xHIXI8Sq7zlbEwNRrsYsffKDiqmUNNzbWY20J0mBopXXYHkkWhir9L+dvhEW+Kg6od58rHobHW+6qYahI1gyTEG51IB06+aM+mLkyBMfqTI1SakyCcmhV8UTFj56zrtpsgOrSbSeXPfTbmo1QZnUaWJMf5uXtTU6c3JgE6R7Lc5UHF3yRe66FRkGSYtp7OnRJSp1Mjo77pE6yABbpB0t0SU1BfMadAfQ3MHUnyEjS/j7UQ0cp10jba9vcE6Si10K9qB5C4Azr0nYHztZEp0Cd4hp9m41tqnSRQ4xTAspz4kOcDFxAmL+Cm2kSSM1uUbG8a6J0kkiCSYziYImzbxz+Z9yk9hBidbDmLeKdJJIY7aHrEWIvpYnS4TijAMQJGbT59qSSdEqR18Bg2kSRJAdzvNzvyEeaetw9syJkTG4EjWOd0kltjCLguC2uCiapDhlgZpm3KD8TppZTfjiL7mdTYaCw5dE6Sy3SI2y0ZlpMSRy5GfGfPmoVzFNrvCBykBJJXPoWDB0XFvwn3actVM0gHxaS43iPVhMkrIpMlHkg6iHOcCNI/3HWFGrR7xab5jIJm1p5+PLVMklsQJWVww5gA6NCOhzEfkpZnDMZmOljHRJJUKKsrSBE3LvHlMiLz5oNNxd3SbOPK4AMx8famSUWkV9WSynK2DAdteBM9Ub6veAYnu+Xz7ZSST2qwoDSpgXN5iOmn5GFL6vDpB/E6ba6j8kySjBJoi0qDtJIaZAsOfuv0QK7HZjDrAmxEzcgGSbaJJK+ib5J06ci5Osfn7evVBqPJPKbdbRvsfDkkklS2oJcJUJ7dW2IAOoFwJ1jw8pTu1LfOTcwBdvgUkkkgumVWPOUDoNvFJJJRZKPRH/9k="/>
          <p:cNvSpPr>
            <a:spLocks noChangeAspect="1" noChangeArrowheads="1"/>
          </p:cNvSpPr>
          <p:nvPr/>
        </p:nvSpPr>
        <p:spPr bwMode="auto">
          <a:xfrm>
            <a:off x="114300" y="-833438"/>
            <a:ext cx="2647950" cy="1724026"/>
          </a:xfrm>
          <a:prstGeom prst="rect">
            <a:avLst/>
          </a:prstGeom>
          <a:noFill/>
        </p:spPr>
        <p:txBody>
          <a:bodyPr vert="horz" wrap="square" lIns="91440" tIns="45720" rIns="91440" bIns="45720" numCol="1" anchor="t" anchorCtr="0" compatLnSpc="1">
            <a:prstTxWarp prst="textNoShape">
              <a:avLst/>
            </a:prstTxWarp>
          </a:bodyPr>
          <a:lstStyle/>
          <a:p>
            <a:endParaRPr lang="da-DK"/>
          </a:p>
        </p:txBody>
      </p:sp>
      <p:sp>
        <p:nvSpPr>
          <p:cNvPr id="64516" name="AutoShape 4" descr="data:image/jpg;base64,/9j/4AAQSkZJRgABAQAAAQABAAD/2wCEAAkGBhQSEBUUEhQUFRUVGBYUFxUWFhcXFRQVFBQXFBUWFRYXHCYeFxkjGRQYHy8gIycpLCwsFR4xNTAqNSYrLCkBCQoKDgwOGg8PGi0kHyQsLCosLC8sKSwsLCwsLCwsLCwsLCwsLCwsLCwsLCwsLCwsLCwsLCwsLCwsLCwsLCwsKf/AABEIALUBFgMBIgACEQEDEQH/xAAcAAABBQEBAQAAAAAAAAAAAAADAAECBAYFBwj/xABFEAABAwIEAwQGBwUHBAMBAAABAAIRAyEEEjFBBVFhBiJxgRMykaGx8AcUIzNCwdEkUnLh8RVDU2KCorJjc5KzJUTCFv/EABsBAAIDAQEBAAAAAAAAAAAAAAABAgMEBQYH/8QALxEAAgIBAwIDCAEFAQAAAAAAAAECEQMEEiExQQUTgRQiMlGRobHwQjNhwdHhcf/aAAwDAQACEQMRAD8A6x11+ZThTLbpw1exs+fUyPtT36+1ShPlSslRG/MqQ8VINTgKNjRFOPm6kAnhKyRG6SnCeErGQUgpZU+VKwohCdThPlSskQShTypQiwIpCVLKnypWBCElOEoRYyKSlCUIAikpQnhAEElKEsqBkUxU4ShAiKZShKEAQTFTITEJkSCYlTITEJ2JkWapKTBdJKXUnHoBLbpw1Ey3SyqdlVEIUg1SDVINSsaRDKnhTDU4CjZKiAanyqcJ8qVjohCcBThLKlYEYShEypZUrHRDKnyqeVKErCiEJ4U8qUIsdEMqWVThPCLCgeVPCnCUJWOiEJZVOEoRYUQypsqJCWVFhQOEoRISyosKBwkQp5UoTsKBwmIRMqbKnYqBwlCJCbKixUDhNCIQmhOxEGC6SIwXSSbJRXAPKnyohanDU7FQMNSyomVPlSsKBhqcNRA1PlSsKIBqcNUsqfKlY6IwnhSyp4SsZCE8KcJQlYyEJ8qnCeEWFA8qWVEypZUrHRDKllRMqfKiwoFlSyomVKErCiGVKFOE8IsdA8qbKiQlCdhQOE0IkJZUWKgcJoRISyp2FA4TQiZUsqLEChKESE0J2KiBamLUSExCdhRBoukptCSTZKPQYhINRcqWVKxUDDU8IganypWOgeVOQiBq827a9p3Yqo/A4Uj0YgV64uLEOLGQekHmZGgM1Zc0ccd0jRp9NLPPZEI76V6bMXWY8ZsO0htOpTaXElsZpzOaCDcg7RuDK0mC7aYWpH2rWzEZu4CDoQXwDPQlZKjwmm2j6LKMnIiZ6u6zdZ/H9ln0pdhnZm6mk4+9p8/eVzMfiFv3uD0E/Cse33Ue0Uq7XAFpBBuCND4HQ+SLlXg+C4uQ+Gl9GoDOUEtMnUCLHz5aFd/C9ssVS/vA4GLvaDfYktIJ5d4ldCOWzlZNBt6P6/v+D1nKnDVgsD9JhsKtK/NpGnOHRebesu9gu3mGqWLjTPJ4I3iJIDZnqp70ZpaXIu1mgyp8qFh8dTeJY9pnkQfgrACe4pcGuGQyp8qnlShFhRDKllRIShKwohlSyqcJQiwoHlSyokJZUWOgeVLKiZUsqLFQLKllRIShOwoFlSyokJEIsKBZUsqJlTQnYqB5U2VFLVEhOxUDhNCJCYtTsjRBoSU2tSQ2SS4JFqfKiZU+VQsntB5U+VEhY3t52xdQjC4YZsVVBvNqDCPXdFw6LjlE8ga55FFWy3Hhlkkox6nO7fdqnOc7AYX7xwitVBtRYfWaIPrkCDOgMam3L4Tw1tGmGMEAe1x3c7r8EHgvCBRZA7zj3nPOr3czO17T4rovf8zMrz+ozvNK+3Y9bpdLHTw2x692SIk/PmpuPJCcbdLJwenz4LNZpopcU4JSrgio0E7OFnN8Dy6aLNVuG1sKZLBXoiRNxUa3/SdB5jwlbNp8LKJBjfwHsVmPNLF8IpY4z4ZjqVSnUBNJ0i5LTZzepbpGxMkdVISPG/iNokdCLDZdPi/ZSnVOen9k/WW6SeYHxF/FcCtUq4dwbiGS3T0rbg8juB7AdbFdXDrIz4fDOdk0rjyi9TqkGWkg2kgwQNblvt5n49XBdrsTT9WqT/EARrudff7lxqb2OALXNPgbTrDZuCYkEgImTmY/Lab7yeVj4rZaMjj2Zs8F9JlUGKtMO8DBJOgg7/6v5d3BfSLh3xnzUzvmBgdZE+9eXER4D3Dz3P6bQQg6PmL3AF+SlZRLBB9Ue34TjNCr6lVjotAcJ9iugLwQHf2c7WF/E/Nl0sJx/EUj3Kzx0JJGoGjk7M8tKuzPasqWVeZ4L6Sq7bPax/tad5E35e9d/BfSXRd94x7OvrD3IsqenmjW5Usq52C7UYar6tZk8iYI8QV1Gwbi/hdFlTg11RDKmyomVLKixbQeVLKiQllRYqBZU2VFhNCdhQOE0IuVNlTsVAsqbKilqbKnYqBZUxailqaE7FtBtCdTDUkmxpBMqQaiZVwe2PatmAoZiM1WpLaNMAk1Hgbxo0EiT1tcqtypF8cbk6RR7b9shgmNp0gKmKq2p0tYF5qPA/CI0kT4ArBcM4b6MufUdnq1CXVKhN3O1IH+UH2wo4LDPdUfiK7s9eqZqOsMoiBTZyAEC3KF0Z8baRYW/Ky4Wp1Pmul0/J6fR6RYI2+r6k9esKbJ5/yVcSYJJb5j4lFabn4rHZvYUEydPbBT+lPTw1QCOsqWSBfw3KBUgjPnWPIbKDnX8U7XiPz/AKqM62PsOp8E+oxMFtfA+aVWgHAhwBBHLbkQpk7RePkJmOcRdsfPibX06JUBluJdkXMJfhXZSZlh9Vw5X+Bt4KjhuKNafR4jNSeJF2FzZIgOsZ8ZDgeey2780iPD+kbqrj+GU6oLajAR4XnpFwVoxamePjqijJgjP+xwnUtwRtlM6zoZMSIFj/NCy26bWO8Xm/PnyBtCTOyj6VTNRqFrDMt9YgQRpYO18fFdqthsKR96+mTb7Ru0X9YNM63zHrMLpQ1eOXcwS0s0+FZxQ0Ta+/s/n8fNIf1Hn7fnbQaLEdkKjWscH0y2pOSS4ZmtOrgA+BfTadSFzn8EqtHqE6nulroaLGQ10z0A8jYDSskX3M7g/kc/l5fE7p5+ffHW4RK+HcwDMxzdNWlouZEEwCTqBN581Aan50vt89FNSIOI8/P5x86q5hOKVaZ7lR7Y5OMctPn3wqJHj+fLx0Sn5+ddPPwTsTRqsD9IeJZ6zm1B/nF4HNzfiu5Q+lJgaTVpFsAmQ6RI57gbLzr5196lPL3fl8/uplTxxfVHoHD/AKWaTsJ6etSLXF4Y2lTcHuIcYDiX5QBII30W0/tCn6MVHPYxpAu57QASJgmYnpOy8Lq02vaGuAIFxMWkycvnfzT4+l6ZhaTlDi1xDdCQZ0PUqPJCWCD6cHvbSCAQQQbggyD1B3SyrxjH9o8WabKVKu9rGvbcOLHhjbZQ5gkiDp/lWwwP0kwAKtKYHrMdrG8P331TKXgkjbZUoXFwfbbC1PxlhO1Rpb7xI967VCu17czHNcObSCPaE7KXBrqMWpoRcqbKiyO0HCjlRS1NCdi2gwE6kAkiwSA8Wxpo0KlUMdUNNpcKbPWfGwXjoqVMRXdisSZqv9Rly2hTOjGdYPvO5K9wAv5rxo07z425XXM1smkku53fDorc21ySOnzKaYH9Esuym0LlHauhiJ2t8UzRGlvzsijRIN8ylQ9zItnzTh1ue0dE5YJ5x7vFSgcoQFg8+xRWuv8Ay0XM4ZSxFcVH/WDTDKj2BopUyYbBuSOvuUOI4OvTp5hi6xOZjdGN9eo1h0HJxWmOlnKmu5nlqYJ0doHfU+BU/RW8gf0kLm1eAGSDisUYt97HwCPg+GCnMPqOnUvqOebaRfqnPBKMbYQ1EZPaix6QTzjUdVCJOhteb2Ui4A69L/zRadadBA5nRZTTRY7O8IZWxApkluYOMhrTMDeRfT2K92j7AilQq1GvkAXblLXESATrFhe3JT7Et/bG7914n8Pq/FbHtPTH1PER/hP9sWvtdOh27MQ/sPWrYeh3WkUqeQAuaXXcSHX8hYicgVGt2MxTBZtUd3YuIkbwHER5L03hLJoUyIjKOvPRXmt3kjwn8lOfxFcJtRPGHYTE0z6zm73bpG0ZWn3odSgXesyi+0TlyuAJzGHAOIutU3i/E229NhazeVSiWk+bJQXdpMUH5avDsJVJBcDTeG2By/jGslXeVmj0f3KXnwvql9DJVcLT0dQLdR3H7xAhriBbYZYvoVA8Mw7hLX1GHYPYXDQD1mD3yfLfZu45RN6/Cazdy6i5jojfukFVqmP4W8SfrdEEWL6DyINwZg281JZNREjs08u33/2ZKp2fBMMr0XHk52RxFhYd7r4C15UKnZ2u2+TMP3mkHz1nrpyFzAW04fwTB4xzmYbFNqua3M5rqbhAJgEzAF0Sp9H1VpmmaZ8CWO90fFP27LHiSF7HjlzFs89rcPqN9am8eLHeV4jdoQGmdL9Nd51+bL0N3ZXGNnK17tbNqtd5Q4mdVSxfCcWPXpOcOT6Id5yyOQ9gV0fEPnEploH2ZjQdrhSB5LuVqDYiph6bZ5ZqW14gfMBAdg6JPq1W9Q5jm+U97VXR1+JlEtFlXY5zXq7w/itSi6aT3MPQ2P8AE3Q+YKerwymNKsfx03DXqJHz5KI4W4nuvpP/AIXifMGFfHUYpdJIongyLrF/Q2HCvpH0biGT/np6+bD+R8lreHcYo1x9lUa4xJaDDwOrTcLyGrw6qNWO8QMw9rZQmVC0zJaRcGSCPA6jyVyp9DJLEe3wmIXnHCu31emIqRWb/m7rx4PAv5g+K2HDO1uHrwA/I4/gqQ0k9DMO8igpcGjqgJKcXSRYtpJeMVnXtHzyW3w30jU6z8lFkkTOepTZYR6sugm+k7Lzw1SSf0/n8yuTq8sZ0ou6O54fB3J0XBUIPUIgrTt8yqgLtssn5G/NJz97jwjksB1ast+nvHSZgxr8UGpixe7gRNxMTsLD3ShNLb+tfryG17eSJTeBtbRFklFIsYVnMkkjeddo5ao7Xx7eW/gqbCee/IWB08VL04H5fqUkyLi2w3Zd00Kv/eq/ki8VaPQg7+lof++muFhzVpBwp4mm1rnF0ZGGC+5uSp1RiHgNOJpkS14+zZq1wc3Q8wF2IZ8SSuS6I5U9PlbbS7mkqjvHxPxQMQ6BquN+1H/7NO//AEmqxh31RIqvFQ7FrcoHSGzM81RqM2NwajIt0+HJGackWGvBjSTeY1t8ERo6/H9UH0mttP4v0UxXjTl1/RcuzqtM0/Yln7WzkGvn/wAdZmy13aRv7LiNPunj/adeqx/Yc/tTP4X6Doth2maTg8Rc/dP527p6qTILryWeGWos1s0aab6RdXTe8kW5+eio8L+5Z4QrTqU7wYj5spzfvMrivdR53w/igqOcAdPhoParlQfas/7b/wD2NWO4W1lGQ2q4+QEGNLPK7H9viaZJuGuZ6pMkvDhYdF2It9zjyS7HfLZDv4Xf8Sn4N91R/gZ/wC5H9uNBu6JDhBY8T3Te7dkXhXGA1tMFzYa1oNnbNA1ARZHudPs9S/8AlcSbfcs8fXb7dFscsfP5rFdnawdxWs5veaaDSDHJ4B1Ei62znLk6jjK/T8I6+n/pr1/Isp5rz3ij3061YsxWLp955AFSWZi50ANc0gCbQvQPH+i8a4zVrVeJ1PsqgptqPYHEG+V1S/gSbaahW6Zrm0U6ttJUwtXt3jm120hWbUa6n6TNVpUnfgLiCGtbu2NVEdua1Sz8NgasSPuqjCT4hxHL2rL8NwVb6zmdTqBuSoZLHQRkfBuFap0yKTzBEk32M5b+C0eXB3aXWjDHUZFXvM9ld2PwrgHeiDZAPdc4RIB5rN8e4NgqNTJUZitA7OxrajO9PODIjlyW7oE5G/wt/wCIWD7a4uoMYA1zWt9ECQXNBJLnfhJ5LDhjGTqSOnnnKEbQ3D+yVLE0TVw1Z4bmczv0ywgsMGYdp1Qcb2ZqUnhrsTQBIkCpVAJExIFQdCNV3vo9M4J3M16x2N8w5aqXak0sxFRjSfRktJAJmXWE39injxp5HFOuX+SvJkaxKTVmUr9lsQQHNpUqgP4mFjg7kQ5jhKo1+AVWjvYeo3nGcj/cD8Vv+w4/+OwwsIpi3KHOU+1DGmmC6o+mW5nBzKhpmcu5GoturMWTI5bVJkMmPGo7nEweA7QV6HdbUqtb+7Ua2oB/CSbeSS3XZPFOqYHDuqOdUc6mCXOOZxMkSS65KZS9ryrv9iv2PE+aMu/ANeDJou11oUjfzWCJbyub/PO6sjiVcm1U6kXIBPu1XPe2XETrbnER/wCJg+9c/T07oegyKe58nRZibWuPzvIUvrHMT+en5rnhwmB628CPOLouXnG/mbaxvC0tHRSReewaxpby5BN6Pfla/wA7qu2peAbczPz/AFS+sxrpfeCIOog8/io0TVllrmTy1v1iXHr4qZdbQnQwN5sAq72iZAnUxNoPLzvGym6kTtFxpGsX12UGmPgkKQGo15XJ6nkjU6YP4emhCajbkQPOZ0lHZiOg58lDy0JzYwwrf3Z+eSaQ0EDloOXwUjXtJt+qdr7kiOZM80bEug02xmvnY+NtN4U7zYNjYb+cWRWP6bX193NQdV0jT4IH6Gi7BPJxLRYD0b/V01HT5utp2koj6niOfo3yf9POFjOw1OMWLmcjz3SBqRqCtp2jcPqdciD9k6dNI2ulZB9eA/Bx9g3z9klXiwyTbwi8RzVHgx+xabaH2SVdqmGnwtEe6d/5q2T95lEfhR4nTwbTd03PulU+MtDSA0E91vvc9dn09OPXP/gf1VDGuBfLSCMgHehlw5xtMzr7it9NXx2OZN2qOdgMS91UB2cwyoATePs3rScHaCKcgTDdQP3Qudg2AOJLmeq8WMkEscBoNF0eGY2mxtMEuJDWyA0G4EW710kpOPKEmkzu9jXtPEsQLAeiECBHrM9nPzW6y9Wn2SsJ2IcHY+u4T3qbTcQW95tiNtJXoTj7liz/ANR+n4R0sLqC9fyCc3w/ReB8exZ/tHEN7xHpq37sCHPN7SI8V9AOfC8e45hqZxWIIa/MX1rgNiSXAn1rqeHcn7v5oq1LuJjMAK5ruJLsgbUMSYsxxBAnmAVeoOrCkS4nLnIEmRlsWiOXRdmjgaQaXB1zTdfK7emZPhdAxVNowupmxNrExcTP5LYskn1+fzOclyv/AA9uoeo3+FvwHvXmX0gYd39pNdLcooNFyAc2Z/MyF6ZQ9Ru1h8Fx+I4bEmsX0X0w0ta2KgcYIkkgDnPuXOxz2ctWdfJj8yO26Ob9Hg/YzP8AjVjr1HKVxvpBY/65TIIa00ADLmgEis60ON7HVbnhlKo1n2rmF5J9QENjbW8qpxHAVn1Q+lUa0ZQ0tc0uE5icwEi9wFKOSpOVftili3Q2WV+xTY4fhxvk/wD05cf6SqdT0VH0b8h9I6e9EjJptN4WuweHc2mA9wc78TgIBPQbKrxfBPflyVPRlpJksDwZEXDjHVKM9r3BKG6O05fY137Bh5/c9+Z0pLpYWjDQHnM4TLsobJnXKLBOo7iaikqPF28Fqh3q6TcHUEEze+nRciDAkO2uNrDkb6IuJwONaSMrt/7ry/d6+8qj6bEMHepyOcEfEKzw/wApbvNkuaqvU8/jnkxf06/foWfrcG+nM2vHIjwVinXnSJ6R+WuioM4sIuC09RPvCGeL0z6w/wBp/RdZ6fDL4ZovjrcveH0OnmOx+HO/tTemiZNhM2vbUjnZUqONok2cB/qj80VlWnmltW5t6wPuKrlo32aNMfEUuJRYanWIJMk63AJAsIEbW9qK6oTBBNy0X1Gveg3knxsh06cmz2nXaNdbg2n80f0b+TToIzH9FTLR5F2NEfEcT7g6WKdeQSLmA425gQLlXqeKJBdGWQDc2HLr7lS9I6bscNbw1wHsMwi0XEDUyebXCY525Kl4JrqjQtVin0a+pfOYibT0094RQQAYueXM+dlRbiJIlzQdCDpy3j4KT8eIs9siIy668jMDVUSg0XQnu6B31XkRLWcmkw4bXIJEKzTwzsvrkW0EEDwtJQsPXdJtPS1ugJFx1VjM68QI2JEjxItBVFUX3fHBpOwNGMTFz3H3mD+Hr+a2faV/7FX37h0kSsb2Hn62JGlN1xOvd6brXdrKp+pV/wCCbg3kjW1kdimVuRc4R9w3wPxM6K46Mh8I3+fNUuFOJosk7TtzPMaK46Mp3JHTdWS+JlMfhR8zGiZuQOS0nEL0aEwZpdP8V/6Lqv8Ao6rRLjSaI3J9/dT4vs4T6OlnozTpGXF7QyfSuMBx3hwt4oxwm93D6HPlK+xxuA0QKjjN/R1Rrt6Jx09q6vBh9pT8v+KJw/s86m8kvpHuVB3HhxlzHNFh1Kt8K4BWa5jsthBIFOq53q6WZEypwjLYk13/ALkO52ex4I4niL29DT36tiy3x+fasZ2c4e+njKtR9Oo1r6LGg5HjM5p7wAidFrTWOzKh/wBEf8iETT3P0/CN+NrYv3uGleUcRE4uuI/HW9xevUJef7t3iXMb8HFcOt2UDnud9m0uLjo9x70kmcwE3KljhIqz01webUG9wj/pP5/4RUcRRJw4Etm1szZ5aSvSKfY6k1uVzw3u5TDQDlLcpu5x1CZ3YrBtZLnktIiTVa3XlAV62r4vnf7Zk8t3waGh6jfBvwRCyeq5j+MUKYANdzoAFhJ5fhb0VSp2lobCu7kSTlO/78BYHPHFU5r6m55onecwBCNQAHvN9oXAPail+GiSdswaZMx1t+nmof8A9a4C1JjRrrEDmbKt6nAv5/ZkPaEd44luxBPS/wAEKriOjr2HdIvy7wF1nanaGu/QtGvq+e5VDEB7vXe9xGgzfDkY6TqqpazH/FN/Yg9WkaljjMkHzc383JLHUsK3SfDe29vFOqvbE/4/f/hB6xsrYXi5EB4zAkkmeptGmhhEqcXLdRNhaLEzca3EXXKpC/vm8RJgC+toU8mYgT5WGu8jyXK3M4cckqo6JrU3gZqbCSSDIaSLSNWmLyq9LgmDqt71GlOlmAXmLFuu+vRQbT7xBsfVbOpGhgC2/wAwpOGRstNha2h3N+Wn81JZJxLFkkupUxX0dYOoJaxzdbscDudjIXIxP0S0/wAFUzyc3TfYjmFpqVbWZGpk2uBNuasUcQco70bn2Sd9B+a0Q1mWPRv6lscr7MwFf6Lq9P7qqDOgaS0n8tlVqdleIM/fOn7j/cCvUMPXt3nXtr5jbz5KwzECJ2098DSxNvkrXj8T1Eekie/d1/weRHDY+n69JxG803D4Kbcfim3OGeQJOjgAOstXpOI4oQTlAdaBqNYmT7TfkgteILRf1WwTzMk6b3nxWheOZ18ipyhfT99Dz1vGqogvw1QDnBI/43Uncaw59dkeNM++1l6XgsTmFxDolut27Zo6jTlCk/LItIjzF4HraTKsXjk/5QTLYuPWLaPPqHEcM+Bnb/CXkaeJXYoUmPHcqGOhn3laR3CqLyJYxxI/GwHbqJ/oq1TsfhzB9ExpmZaA2Zn92LaezxQ/E8U/ixfRr/hqhqZx6SOh2GwDvrPrAxTfctB3byIWn7UYItwlQ1KoyOyB2WkA7K6o1piXHYmFmeC0DhHZqJgkFvfLniCeRPgr/E+M16zMlTIWaluRpHMTmmIPmoPW4K4i/wB9TTHV27bNNwfBl1Cm70jwC1psGAacy0nqj4ltFn3lct3OaoBIudLTpoFh6uNrFmTO7IPwiQ3QCBAsJiB16quaBN/K9zYdfmyol4j8sfJGWoX8XwarNw8Ew3DyI/uwbHSCW38tN0Y8YwlOMoYerKTYHQ2HVYx0NmSJ13Jg7DxuimmAJOmtpJ1A8VW/Es77L7/7KfPSNc7thRuAKkDcAR7JsqdXteI7jDNvWNlmadXuiIk7Axzk3udfOUUkDUE3jwnblHXZV+3ah90vQj553mdtXg/dNA0F3axv01PkgVO1uIJt6Nt9Mttd5vzXGeRECxmBodb/AD4JOoDMIeAWgyNb2k9BBVb1WofG9/ZEHnZbf2ixME+ldHe5X5Rbr4KpS4nVcSXVnGCQZcegI93gq7HA5oNhvIuNyJ0Fx7U1MEMhtgM03Em15+dlQ8k31k36sqeokw2TMSTJM73iRrMm+0lEFAbxbodvK/8ANUWVu8RNhYCIGsnzNvnUzsWADlf3oJ6GLC+1gBPxUFtZX57ZaLG33F7RedNrf1TPiQJN9xHIXI8Sq7zlbEwNRrsYsffKDiqmUNNzbWY20J0mBopXXYHkkWhir9L+dvhEW+Kg6od58rHobHW+6qYahI1gyTEG51IB06+aM+mLkyBMfqTI1SakyCcmhV8UTFj56zrtpsgOrSbSeXPfTbmo1QZnUaWJMf5uXtTU6c3JgE6R7Lc5UHF3yRe66FRkGSYtp7OnRJSp1Mjo77pE6yABbpB0t0SU1BfMadAfQ3MHUnyEjS/j7UQ0cp10jba9vcE6Si10K9qB5C4Azr0nYHztZEp0Cd4hp9m41tqnSRQ4xTAspz4kOcDFxAmL+Cm2kSSM1uUbG8a6J0kkiCSYziYImzbxz+Z9yk9hBidbDmLeKdJJIY7aHrEWIvpYnS4TijAMQJGbT59qSSdEqR18Bg2kSRJAdzvNzvyEeaetw9syJkTG4EjWOd0kltjCLguC2uCiapDhlgZpm3KD8TppZTfjiL7mdTYaCw5dE6Sy3SI2y0ZlpMSRy5GfGfPmoVzFNrvCBykBJJXPoWDB0XFvwn3actVM0gHxaS43iPVhMkrIpMlHkg6iHOcCNI/3HWFGrR7xab5jIJm1p5+PLVMklsQJWVww5gA6NCOhzEfkpZnDMZmOljHRJJUKKsrSBE3LvHlMiLz5oNNxd3SbOPK4AMx8famSUWkV9WSynK2DAdteBM9Ub6veAYnu+Xz7ZSST2qwoDSpgXN5iOmn5GFL6vDpB/E6ba6j8kySjBJoi0qDtJIaZAsOfuv0QK7HZjDrAmxEzcgGSbaJJK+ib5J06ci5Osfn7evVBqPJPKbdbRvsfDkkklS2oJcJUJ7dW2IAOoFwJ1jw8pTu1LfOTcwBdvgUkkkgumVWPOUDoNvFJJJRZKPRH/9k="/>
          <p:cNvSpPr>
            <a:spLocks noChangeAspect="1" noChangeArrowheads="1"/>
          </p:cNvSpPr>
          <p:nvPr/>
        </p:nvSpPr>
        <p:spPr bwMode="auto">
          <a:xfrm>
            <a:off x="114300" y="-833438"/>
            <a:ext cx="2647950" cy="1724026"/>
          </a:xfrm>
          <a:prstGeom prst="rect">
            <a:avLst/>
          </a:prstGeom>
          <a:noFill/>
        </p:spPr>
        <p:txBody>
          <a:bodyPr vert="horz" wrap="square" lIns="91440" tIns="45720" rIns="91440" bIns="45720" numCol="1" anchor="t" anchorCtr="0" compatLnSpc="1">
            <a:prstTxWarp prst="textNoShape">
              <a:avLst/>
            </a:prstTxWarp>
          </a:bodyPr>
          <a:lstStyle/>
          <a:p>
            <a:endParaRPr lang="da-DK"/>
          </a:p>
        </p:txBody>
      </p:sp>
      <p:pic>
        <p:nvPicPr>
          <p:cNvPr id="64518"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96136" y="1268760"/>
            <a:ext cx="1920025" cy="144557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Slide Number Placeholder 1"/>
          <p:cNvSpPr>
            <a:spLocks noGrp="1"/>
          </p:cNvSpPr>
          <p:nvPr>
            <p:ph type="sldNum" sz="quarter" idx="12"/>
          </p:nvPr>
        </p:nvSpPr>
        <p:spPr/>
        <p:txBody>
          <a:bodyPr/>
          <a:lstStyle/>
          <a:p>
            <a:fld id="{0B1EDD01-C965-4A62-85A3-5B2FBE971B21}" type="slidenum">
              <a:rPr lang="da-DK" smtClean="0"/>
              <a:pPr/>
              <a:t>6</a:t>
            </a:fld>
            <a:endParaRPr lang="da-DK" dirty="0"/>
          </a:p>
        </p:txBody>
      </p:sp>
    </p:spTree>
    <p:extLst>
      <p:ext uri="{BB962C8B-B14F-4D97-AF65-F5344CB8AC3E}">
        <p14:creationId xmlns:p14="http://schemas.microsoft.com/office/powerpoint/2010/main" val="531760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609600" y="228600"/>
            <a:ext cx="7772400" cy="1143000"/>
          </a:xfrm>
        </p:spPr>
        <p:txBody>
          <a:bodyPr>
            <a:normAutofit/>
          </a:bodyPr>
          <a:lstStyle/>
          <a:p>
            <a:r>
              <a:rPr lang="da-DK" sz="3200" dirty="0">
                <a:latin typeface="Verdana" pitchFamily="34" charset="0"/>
              </a:rPr>
              <a:t>Beretning for 2022</a:t>
            </a:r>
            <a:br>
              <a:rPr lang="da-DK" sz="3200" dirty="0">
                <a:latin typeface="Verdana" pitchFamily="34" charset="0"/>
              </a:rPr>
            </a:br>
            <a:endParaRPr lang="da-DK" sz="3200" dirty="0">
              <a:latin typeface="Verdana" pitchFamily="34" charset="0"/>
            </a:endParaRPr>
          </a:p>
        </p:txBody>
      </p:sp>
      <p:graphicFrame>
        <p:nvGraphicFramePr>
          <p:cNvPr id="4" name="Diagram 3"/>
          <p:cNvGraphicFramePr/>
          <p:nvPr>
            <p:extLst>
              <p:ext uri="{D42A27DB-BD31-4B8C-83A1-F6EECF244321}">
                <p14:modId xmlns:p14="http://schemas.microsoft.com/office/powerpoint/2010/main" val="2289466279"/>
              </p:ext>
            </p:extLst>
          </p:nvPr>
        </p:nvGraphicFramePr>
        <p:xfrm>
          <a:off x="928662" y="1500174"/>
          <a:ext cx="7315746" cy="4635504"/>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0B1EDD01-C965-4A62-85A3-5B2FBE971B21}" type="slidenum">
              <a:rPr lang="da-DK" smtClean="0"/>
              <a:pPr/>
              <a:t>7</a:t>
            </a:fld>
            <a:endParaRPr lang="da-DK"/>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AE839101-C67F-CF77-EB21-767631F2FCEA}"/>
              </a:ext>
            </a:extLst>
          </p:cNvPr>
          <p:cNvSpPr>
            <a:spLocks noGrp="1"/>
          </p:cNvSpPr>
          <p:nvPr>
            <p:ph type="sldNum" sz="quarter" idx="12"/>
          </p:nvPr>
        </p:nvSpPr>
        <p:spPr/>
        <p:txBody>
          <a:bodyPr/>
          <a:lstStyle/>
          <a:p>
            <a:fld id="{0B1EDD01-C965-4A62-85A3-5B2FBE971B21}" type="slidenum">
              <a:rPr lang="da-DK" smtClean="0"/>
              <a:pPr/>
              <a:t>8</a:t>
            </a:fld>
            <a:endParaRPr lang="da-DK"/>
          </a:p>
        </p:txBody>
      </p:sp>
      <p:graphicFrame>
        <p:nvGraphicFramePr>
          <p:cNvPr id="5" name="Diagram 4">
            <a:extLst>
              <a:ext uri="{FF2B5EF4-FFF2-40B4-BE49-F238E27FC236}">
                <a16:creationId xmlns:a16="http://schemas.microsoft.com/office/drawing/2014/main" id="{1EA9FC68-7B25-EB55-FF1C-69376CF700D4}"/>
              </a:ext>
            </a:extLst>
          </p:cNvPr>
          <p:cNvGraphicFramePr/>
          <p:nvPr>
            <p:extLst>
              <p:ext uri="{D42A27DB-BD31-4B8C-83A1-F6EECF244321}">
                <p14:modId xmlns:p14="http://schemas.microsoft.com/office/powerpoint/2010/main" val="401518356"/>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felt 2">
            <a:extLst>
              <a:ext uri="{FF2B5EF4-FFF2-40B4-BE49-F238E27FC236}">
                <a16:creationId xmlns:a16="http://schemas.microsoft.com/office/drawing/2014/main" id="{CD3491CB-6A70-A9A7-E0DC-34E80358BF02}"/>
              </a:ext>
            </a:extLst>
          </p:cNvPr>
          <p:cNvSpPr txBox="1"/>
          <p:nvPr/>
        </p:nvSpPr>
        <p:spPr>
          <a:xfrm>
            <a:off x="1763688" y="404664"/>
            <a:ext cx="5976664" cy="584775"/>
          </a:xfrm>
          <a:prstGeom prst="rect">
            <a:avLst/>
          </a:prstGeom>
          <a:noFill/>
        </p:spPr>
        <p:txBody>
          <a:bodyPr wrap="square" rtlCol="0">
            <a:spAutoFit/>
          </a:bodyPr>
          <a:lstStyle/>
          <a:p>
            <a:r>
              <a:rPr lang="da-DK" sz="3200" dirty="0">
                <a:latin typeface="Verdana" pitchFamily="34" charset="0"/>
              </a:rPr>
              <a:t>Beretning for 2022</a:t>
            </a:r>
            <a:endParaRPr lang="da-DK" sz="3200" dirty="0"/>
          </a:p>
        </p:txBody>
      </p:sp>
    </p:spTree>
    <p:extLst>
      <p:ext uri="{BB962C8B-B14F-4D97-AF65-F5344CB8AC3E}">
        <p14:creationId xmlns:p14="http://schemas.microsoft.com/office/powerpoint/2010/main" val="771024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1938214" y="1786190"/>
            <a:ext cx="5115170" cy="2354168"/>
          </a:xfrm>
          <a:prstGeom prst="rect">
            <a:avLst/>
          </a:prstGeom>
          <a:noFill/>
          <a:ln w="9525">
            <a:noFill/>
            <a:miter lim="800000"/>
            <a:headEnd/>
            <a:tailEnd/>
          </a:ln>
          <a:effectLst/>
        </p:spPr>
      </p:pic>
      <p:sp>
        <p:nvSpPr>
          <p:cNvPr id="21506" name="Rectangle 2"/>
          <p:cNvSpPr>
            <a:spLocks noGrp="1" noChangeArrowheads="1"/>
          </p:cNvSpPr>
          <p:nvPr>
            <p:ph type="title" idx="4294967295"/>
          </p:nvPr>
        </p:nvSpPr>
        <p:spPr>
          <a:xfrm>
            <a:off x="609600" y="228600"/>
            <a:ext cx="7772400" cy="1143000"/>
          </a:xfrm>
        </p:spPr>
        <p:txBody>
          <a:bodyPr>
            <a:normAutofit/>
          </a:bodyPr>
          <a:lstStyle/>
          <a:p>
            <a:r>
              <a:rPr lang="da-DK" sz="3200" dirty="0">
                <a:latin typeface="Verdana" pitchFamily="34" charset="0"/>
              </a:rPr>
              <a:t>Beretning for 2022</a:t>
            </a:r>
          </a:p>
        </p:txBody>
      </p:sp>
      <p:sp>
        <p:nvSpPr>
          <p:cNvPr id="4" name="Tekstboks 3"/>
          <p:cNvSpPr txBox="1"/>
          <p:nvPr/>
        </p:nvSpPr>
        <p:spPr>
          <a:xfrm>
            <a:off x="2961373" y="934879"/>
            <a:ext cx="3068852" cy="769441"/>
          </a:xfrm>
          <a:prstGeom prst="rect">
            <a:avLst/>
          </a:prstGeom>
          <a:noFill/>
        </p:spPr>
        <p:txBody>
          <a:bodyPr wrap="none" rtlCol="0">
            <a:spAutoFit/>
          </a:bodyPr>
          <a:lstStyle/>
          <a:p>
            <a:pPr algn="ctr"/>
            <a:endParaRPr lang="da-DK" sz="800" dirty="0">
              <a:solidFill>
                <a:srgbClr val="FF0000"/>
              </a:solidFill>
              <a:latin typeface="Verdana" pitchFamily="34" charset="0"/>
            </a:endParaRPr>
          </a:p>
          <a:p>
            <a:pPr algn="ctr"/>
            <a:r>
              <a:rPr lang="da-DK" sz="2400" dirty="0">
                <a:solidFill>
                  <a:srgbClr val="FF0000"/>
                </a:solidFill>
                <a:latin typeface="Verdana" pitchFamily="34" charset="0"/>
              </a:rPr>
              <a:t>Motivationstariffen</a:t>
            </a:r>
          </a:p>
          <a:p>
            <a:pPr algn="ctr"/>
            <a:endParaRPr lang="da-DK" sz="1200" dirty="0">
              <a:solidFill>
                <a:srgbClr val="FF0000"/>
              </a:solidFill>
              <a:latin typeface="Verdana" pitchFamily="34" charset="0"/>
            </a:endParaRPr>
          </a:p>
        </p:txBody>
      </p:sp>
      <p:sp>
        <p:nvSpPr>
          <p:cNvPr id="5" name="Tekstboks 4"/>
          <p:cNvSpPr txBox="1"/>
          <p:nvPr/>
        </p:nvSpPr>
        <p:spPr>
          <a:xfrm>
            <a:off x="580184" y="4290298"/>
            <a:ext cx="8563815" cy="1969770"/>
          </a:xfrm>
          <a:prstGeom prst="rect">
            <a:avLst/>
          </a:prstGeom>
          <a:noFill/>
        </p:spPr>
        <p:txBody>
          <a:bodyPr wrap="square" rtlCol="0">
            <a:spAutoFit/>
          </a:bodyPr>
          <a:lstStyle/>
          <a:p>
            <a:r>
              <a:rPr lang="da-DK" dirty="0">
                <a:latin typeface="Verdana" pitchFamily="34" charset="0"/>
                <a:ea typeface="Verdana" pitchFamily="34" charset="0"/>
                <a:cs typeface="Verdana" pitchFamily="34" charset="0"/>
              </a:rPr>
              <a:t>Pr. </a:t>
            </a:r>
            <a:r>
              <a:rPr lang="da-DK" b="1" u="sng" dirty="0">
                <a:latin typeface="Verdana" pitchFamily="34" charset="0"/>
                <a:ea typeface="Verdana" pitchFamily="34" charset="0"/>
                <a:cs typeface="Verdana" pitchFamily="34" charset="0"/>
              </a:rPr>
              <a:t>31.12.</a:t>
            </a:r>
            <a:r>
              <a:rPr lang="da-DK" dirty="0">
                <a:latin typeface="Verdana" pitchFamily="34" charset="0"/>
                <a:ea typeface="Verdana" pitchFamily="34" charset="0"/>
                <a:cs typeface="Verdana" pitchFamily="34" charset="0"/>
              </a:rPr>
              <a:t> blev der udsendt opgørelse til alle varmeaftagere som</a:t>
            </a:r>
          </a:p>
          <a:p>
            <a:r>
              <a:rPr lang="da-DK" dirty="0">
                <a:latin typeface="Verdana" pitchFamily="34" charset="0"/>
                <a:ea typeface="Verdana" pitchFamily="34" charset="0"/>
                <a:cs typeface="Verdana" pitchFamily="34" charset="0"/>
              </a:rPr>
              <a:t>bliver tillagt ekstrabetaling eller godtgørelse for det forgangne år.</a:t>
            </a:r>
          </a:p>
          <a:p>
            <a:r>
              <a:rPr lang="da-DK" b="1" dirty="0">
                <a:latin typeface="Verdana" pitchFamily="34" charset="0"/>
                <a:ea typeface="Verdana" pitchFamily="34" charset="0"/>
                <a:cs typeface="Verdana" pitchFamily="34" charset="0"/>
              </a:rPr>
              <a:t>Hvis man er i det røde felt så kontakt Rønde Fjernvarme. Vi rådgiver gerne med at få returtemperaturen ned</a:t>
            </a:r>
            <a:r>
              <a:rPr lang="da-DK" dirty="0">
                <a:latin typeface="Verdana" pitchFamily="34" charset="0"/>
                <a:ea typeface="Verdana" pitchFamily="34" charset="0"/>
                <a:cs typeface="Verdana" pitchFamily="34" charset="0"/>
              </a:rPr>
              <a:t>.</a:t>
            </a:r>
          </a:p>
          <a:p>
            <a:r>
              <a:rPr lang="da-DK" dirty="0">
                <a:latin typeface="Verdana" pitchFamily="34" charset="0"/>
                <a:ea typeface="Verdana" pitchFamily="34" charset="0"/>
                <a:cs typeface="Verdana" pitchFamily="34" charset="0"/>
              </a:rPr>
              <a:t>633 forbrugere blev opkrævet		575.705 kr.</a:t>
            </a:r>
          </a:p>
          <a:p>
            <a:r>
              <a:rPr lang="da-DK" dirty="0">
                <a:latin typeface="Verdana" pitchFamily="34" charset="0"/>
                <a:ea typeface="Verdana" pitchFamily="34" charset="0"/>
                <a:cs typeface="Verdana" pitchFamily="34" charset="0"/>
              </a:rPr>
              <a:t>339 forbrugere fik returneret		  62.337 kr.</a:t>
            </a:r>
          </a:p>
          <a:p>
            <a:endParaRPr lang="da-DK" sz="1400" dirty="0">
              <a:latin typeface="Verdana" pitchFamily="34" charset="0"/>
              <a:ea typeface="Verdana" pitchFamily="34" charset="0"/>
              <a:cs typeface="Verdana" pitchFamily="34" charset="0"/>
            </a:endParaRPr>
          </a:p>
        </p:txBody>
      </p:sp>
      <p:sp>
        <p:nvSpPr>
          <p:cNvPr id="2" name="Slide Number Placeholder 1"/>
          <p:cNvSpPr>
            <a:spLocks noGrp="1"/>
          </p:cNvSpPr>
          <p:nvPr>
            <p:ph type="sldNum" sz="quarter" idx="12"/>
          </p:nvPr>
        </p:nvSpPr>
        <p:spPr/>
        <p:txBody>
          <a:bodyPr/>
          <a:lstStyle/>
          <a:p>
            <a:fld id="{0B1EDD01-C965-4A62-85A3-5B2FBE971B21}" type="slidenum">
              <a:rPr lang="da-DK" smtClean="0"/>
              <a:pPr/>
              <a:t>9</a:t>
            </a:fld>
            <a:endParaRPr lang="da-DK"/>
          </a:p>
        </p:txBody>
      </p:sp>
      <p:pic>
        <p:nvPicPr>
          <p:cNvPr id="3" name="Bille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5841" y="156074"/>
            <a:ext cx="939502" cy="1328724"/>
          </a:xfrm>
          <a:prstGeom prst="rect">
            <a:avLst/>
          </a:prstGeom>
        </p:spPr>
      </p:pic>
      <p:pic>
        <p:nvPicPr>
          <p:cNvPr id="6" name="Billed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486" y="181796"/>
            <a:ext cx="1618210" cy="121365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bwMode="auto">
        <a:solidFill>
          <a:schemeClr val="accent1"/>
        </a:solidFill>
        <a:ln w="38100" cap="flat" cmpd="sng" algn="ctr">
          <a:solidFill>
            <a:srgbClr val="FF0000"/>
          </a:solidFill>
          <a:prstDash val="solid"/>
          <a:round/>
          <a:headEnd type="none" w="med" len="med"/>
          <a:tailEnd type="none" w="med" len="med"/>
        </a:ln>
        <a:effectLst/>
      </a:spPr>
      <a:bodyPr/>
      <a:lstStyle/>
    </a:lnDef>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ontor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tema">
    <a:majorFont>
      <a:latin typeface="Times New Roman"/>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1491</TotalTime>
  <Words>1541</Words>
  <Application>Microsoft Office PowerPoint</Application>
  <PresentationFormat>Skærmshow (4:3)</PresentationFormat>
  <Paragraphs>324</Paragraphs>
  <Slides>36</Slides>
  <Notes>2</Notes>
  <HiddenSlides>0</HiddenSlides>
  <MMClips>0</MMClips>
  <ScaleCrop>false</ScaleCrop>
  <HeadingPairs>
    <vt:vector size="8" baseType="variant">
      <vt:variant>
        <vt:lpstr>Benyttede skrifttyper</vt:lpstr>
      </vt:variant>
      <vt:variant>
        <vt:i4>3</vt:i4>
      </vt:variant>
      <vt:variant>
        <vt:lpstr>Tema</vt:lpstr>
      </vt:variant>
      <vt:variant>
        <vt:i4>1</vt:i4>
      </vt:variant>
      <vt:variant>
        <vt:lpstr>Integrerede OLE-servere</vt:lpstr>
      </vt:variant>
      <vt:variant>
        <vt:i4>1</vt:i4>
      </vt:variant>
      <vt:variant>
        <vt:lpstr>Slidetitler</vt:lpstr>
      </vt:variant>
      <vt:variant>
        <vt:i4>36</vt:i4>
      </vt:variant>
    </vt:vector>
  </HeadingPairs>
  <TitlesOfParts>
    <vt:vector size="41" baseType="lpstr">
      <vt:lpstr>Arial</vt:lpstr>
      <vt:lpstr>Calibri</vt:lpstr>
      <vt:lpstr>Verdana</vt:lpstr>
      <vt:lpstr>Office Theme</vt:lpstr>
      <vt:lpstr>Document</vt:lpstr>
      <vt:lpstr>Rønde Fjernvarme A.m.b.a. Generalforsamling 22.03.2023</vt:lpstr>
      <vt:lpstr>Generalforsamling 22.03.2023</vt:lpstr>
      <vt:lpstr>Generalforsamling 22.03.2023</vt:lpstr>
      <vt:lpstr>Generalforsamling 22.03.2023</vt:lpstr>
      <vt:lpstr>Varmepriser  2023  </vt:lpstr>
      <vt:lpstr>Tariffer 1.1.2023 - 31.12.2023</vt:lpstr>
      <vt:lpstr>Beretning for 2022 </vt:lpstr>
      <vt:lpstr>PowerPoint-præsentation</vt:lpstr>
      <vt:lpstr>Beretning for 2022</vt:lpstr>
      <vt:lpstr>Beretning for 2022</vt:lpstr>
      <vt:lpstr>Beretning for 2022</vt:lpstr>
      <vt:lpstr>Beretning for 2022</vt:lpstr>
      <vt:lpstr>Beretning for 2022</vt:lpstr>
      <vt:lpstr>PowerPoint-præsentation</vt:lpstr>
      <vt:lpstr>PowerPoint-præsentation</vt:lpstr>
      <vt:lpstr>PowerPoint-præsentation</vt:lpstr>
      <vt:lpstr>Generalforsamling 2023</vt:lpstr>
      <vt:lpstr>Beretning for 2023</vt:lpstr>
      <vt:lpstr>Generalforsamling 22.03.2023</vt:lpstr>
      <vt:lpstr>Generalforsamling 22.03.2023</vt:lpstr>
      <vt:lpstr>Generalforsamling 22.03.2023</vt:lpstr>
      <vt:lpstr>Generalforsamling 22.03.2023</vt:lpstr>
      <vt:lpstr>Generalforsamling 22.03.2023</vt:lpstr>
      <vt:lpstr>Indkomne forslag</vt:lpstr>
      <vt:lpstr>Generalforsamling 22.03.2023</vt:lpstr>
      <vt:lpstr>Indkomne forslag</vt:lpstr>
      <vt:lpstr>Indkomne forslag</vt:lpstr>
      <vt:lpstr>Generalforsamling 22.03.2023</vt:lpstr>
      <vt:lpstr>Valg - bestyrelsen</vt:lpstr>
      <vt:lpstr>Generalforsamling 22.03.2023</vt:lpstr>
      <vt:lpstr>Valg - suppleanter til bestyrelsen</vt:lpstr>
      <vt:lpstr>Generalforsamling 22.03.2023</vt:lpstr>
      <vt:lpstr>Valg af revisor</vt:lpstr>
      <vt:lpstr>Generalforsamling 22.03.2023</vt:lpstr>
      <vt:lpstr>Generalforsamling 22.03.2023</vt:lpstr>
      <vt:lpstr>Rønde Fjernvarme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Rønde Fjernvarme A.m.b.a. Generalforsamling 02.09.2020</dc:title>
  <dc:creator>Dennis Knudsen - ProRisk</dc:creator>
  <cp:lastModifiedBy>Rønde Fjernvarme</cp:lastModifiedBy>
  <cp:revision>33</cp:revision>
  <dcterms:created xsi:type="dcterms:W3CDTF">2020-09-02T13:33:24Z</dcterms:created>
  <dcterms:modified xsi:type="dcterms:W3CDTF">2023-03-27T09:32:06Z</dcterms:modified>
</cp:coreProperties>
</file>