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4" r:id="rId2"/>
    <p:sldId id="403" r:id="rId3"/>
    <p:sldId id="430" r:id="rId4"/>
    <p:sldId id="404" r:id="rId5"/>
    <p:sldId id="400" r:id="rId6"/>
    <p:sldId id="429" r:id="rId7"/>
    <p:sldId id="292" r:id="rId8"/>
    <p:sldId id="444" r:id="rId9"/>
    <p:sldId id="295" r:id="rId10"/>
    <p:sldId id="381" r:id="rId11"/>
    <p:sldId id="387" r:id="rId12"/>
    <p:sldId id="439" r:id="rId13"/>
    <p:sldId id="450" r:id="rId14"/>
    <p:sldId id="452" r:id="rId15"/>
    <p:sldId id="453" r:id="rId16"/>
    <p:sldId id="442" r:id="rId17"/>
    <p:sldId id="265" r:id="rId18"/>
    <p:sldId id="448" r:id="rId19"/>
    <p:sldId id="441" r:id="rId20"/>
    <p:sldId id="433" r:id="rId21"/>
    <p:sldId id="402" r:id="rId22"/>
    <p:sldId id="405" r:id="rId23"/>
    <p:sldId id="428" r:id="rId24"/>
    <p:sldId id="412" r:id="rId25"/>
    <p:sldId id="417" r:id="rId26"/>
    <p:sldId id="418" r:id="rId27"/>
    <p:sldId id="396" r:id="rId28"/>
    <p:sldId id="454" r:id="rId29"/>
    <p:sldId id="419" r:id="rId30"/>
    <p:sldId id="380" r:id="rId31"/>
    <p:sldId id="420" r:id="rId32"/>
    <p:sldId id="330" r:id="rId33"/>
    <p:sldId id="421" r:id="rId34"/>
    <p:sldId id="333" r:id="rId35"/>
    <p:sldId id="422" r:id="rId36"/>
    <p:sldId id="335" r:id="rId37"/>
    <p:sldId id="423" r:id="rId38"/>
    <p:sldId id="447" r:id="rId39"/>
    <p:sldId id="337" r:id="rId40"/>
  </p:sldIdLst>
  <p:sldSz cx="9144000" cy="6858000" type="screen4x3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s Dyrup Jensen" initials="LDJ" lastIdx="1" clrIdx="0"/>
  <p:cmAuthor id="2" name="Lars Dyrup" initials="LD" lastIdx="5" clrIdx="1">
    <p:extLst>
      <p:ext uri="{19B8F6BF-5375-455C-9EA6-DF929625EA0E}">
        <p15:presenceInfo xmlns:p15="http://schemas.microsoft.com/office/powerpoint/2012/main" userId="081fb7ebbb5c9b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339933"/>
    <a:srgbClr val="006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982" autoAdjust="0"/>
  </p:normalViewPr>
  <p:slideViewPr>
    <p:cSldViewPr>
      <p:cViewPr varScale="1">
        <p:scale>
          <a:sx n="111" d="100"/>
          <a:sy n="111" d="100"/>
        </p:scale>
        <p:origin x="13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a-DK" dirty="0">
                <a:solidFill>
                  <a:schemeClr val="tx1"/>
                </a:solidFill>
                <a:latin typeface="Verdana" pitchFamily="34" charset="0"/>
              </a:rPr>
              <a:t>Basisprisen pr.</a:t>
            </a:r>
            <a:r>
              <a:rPr lang="da-DK" baseline="0" dirty="0">
                <a:solidFill>
                  <a:schemeClr val="tx1"/>
                </a:solidFill>
                <a:latin typeface="Verdana" pitchFamily="34" charset="0"/>
              </a:rPr>
              <a:t> tons</a:t>
            </a:r>
            <a:r>
              <a:rPr lang="da-DK" dirty="0">
                <a:solidFill>
                  <a:schemeClr val="tx1"/>
                </a:solidFill>
                <a:latin typeface="Verdana" pitchFamily="34" charset="0"/>
              </a:rPr>
              <a:t> halm</a:t>
            </a:r>
          </a:p>
          <a:p>
            <a:pPr>
              <a:defRPr/>
            </a:pPr>
            <a:endParaRPr lang="en-US" sz="1600" dirty="0">
              <a:solidFill>
                <a:schemeClr val="tx1"/>
              </a:solidFill>
              <a:latin typeface="Verdana" pitchFamily="34" charset="0"/>
            </a:endParaRPr>
          </a:p>
        </c:rich>
      </c:tx>
      <c:layout>
        <c:manualLayout>
          <c:xMode val="edge"/>
          <c:yMode val="edge"/>
          <c:x val="0.2087087651496686"/>
          <c:y val="0"/>
        </c:manualLayout>
      </c:layout>
      <c:overlay val="0"/>
      <c:spPr>
        <a:noFill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231-4817-B309-EBA808A7D676}"/>
              </c:ext>
            </c:extLst>
          </c:dPt>
          <c:dLbls>
            <c:dLbl>
              <c:idx val="1"/>
              <c:layout>
                <c:manualLayout>
                  <c:x val="-1.7359815389982102E-3"/>
                  <c:y val="-2.73972366327372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211-4E91-90E8-28D6D845CD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Verdana" pitchFamily="34" charset="0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'Ark1'!$A$2:$A$22</c:f>
              <c:strCache>
                <c:ptCount val="13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  <c:pt idx="4">
                  <c:v>2017/18</c:v>
                </c:pt>
                <c:pt idx="5">
                  <c:v>2.halvår 2018</c:v>
                </c:pt>
                <c:pt idx="6">
                  <c:v>2019</c:v>
                </c:pt>
                <c:pt idx="7">
                  <c:v>2020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Forventet 2024</c:v>
                </c:pt>
              </c:strCache>
              <c:extLst/>
            </c:strRef>
          </c:cat>
          <c:val>
            <c:numRef>
              <c:f>'Ark1'!$B$2:$B$22</c:f>
              <c:numCache>
                <c:formatCode>#,##0</c:formatCode>
                <c:ptCount val="13"/>
                <c:pt idx="0">
                  <c:v>620</c:v>
                </c:pt>
                <c:pt idx="1">
                  <c:v>595</c:v>
                </c:pt>
                <c:pt idx="2">
                  <c:v>605</c:v>
                </c:pt>
                <c:pt idx="3">
                  <c:v>615</c:v>
                </c:pt>
                <c:pt idx="4">
                  <c:v>625</c:v>
                </c:pt>
                <c:pt idx="5">
                  <c:v>753</c:v>
                </c:pt>
                <c:pt idx="6">
                  <c:v>712</c:v>
                </c:pt>
                <c:pt idx="7">
                  <c:v>665</c:v>
                </c:pt>
                <c:pt idx="8">
                  <c:v>688</c:v>
                </c:pt>
                <c:pt idx="9">
                  <c:v>705</c:v>
                </c:pt>
                <c:pt idx="10">
                  <c:v>744</c:v>
                </c:pt>
                <c:pt idx="11">
                  <c:v>841</c:v>
                </c:pt>
                <c:pt idx="12">
                  <c:v>877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31-4817-B309-EBA808A7D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817464"/>
        <c:axId val="326819816"/>
      </c:barChart>
      <c:catAx>
        <c:axId val="326817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Verdana" pitchFamily="34" charset="0"/>
              </a:defRPr>
            </a:pPr>
            <a:endParaRPr lang="da-DK"/>
          </a:p>
        </c:txPr>
        <c:crossAx val="326819816"/>
        <c:crosses val="autoZero"/>
        <c:auto val="1"/>
        <c:lblAlgn val="ctr"/>
        <c:lblOffset val="100"/>
        <c:noMultiLvlLbl val="0"/>
      </c:catAx>
      <c:valAx>
        <c:axId val="32681981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Verdana" pitchFamily="34" charset="0"/>
              </a:defRPr>
            </a:pPr>
            <a:endParaRPr lang="da-DK"/>
          </a:p>
        </c:txPr>
        <c:crossAx val="326817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Træpiller</a:t>
            </a:r>
            <a:r>
              <a:rPr lang="en-US" dirty="0"/>
              <a:t> </a:t>
            </a:r>
            <a:r>
              <a:rPr lang="en-US" dirty="0" err="1"/>
              <a:t>prisudvikling</a:t>
            </a:r>
            <a:r>
              <a:rPr lang="en-US" dirty="0"/>
              <a:t> 2022 -2023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Træpiller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'Ark1'!$A$2:$A$9</c:f>
              <c:strCache>
                <c:ptCount val="8"/>
                <c:pt idx="0">
                  <c:v>Januar</c:v>
                </c:pt>
                <c:pt idx="1">
                  <c:v>April</c:v>
                </c:pt>
                <c:pt idx="2">
                  <c:v>Juni</c:v>
                </c:pt>
                <c:pt idx="3">
                  <c:v>September</c:v>
                </c:pt>
                <c:pt idx="4">
                  <c:v>December</c:v>
                </c:pt>
                <c:pt idx="5">
                  <c:v>jan-23</c:v>
                </c:pt>
                <c:pt idx="6">
                  <c:v>feb-23</c:v>
                </c:pt>
                <c:pt idx="7">
                  <c:v>Estimeret 24</c:v>
                </c:pt>
              </c:strCache>
            </c:strRef>
          </c:cat>
          <c:val>
            <c:numRef>
              <c:f>'Ark1'!$B$2:$B$9</c:f>
              <c:numCache>
                <c:formatCode>General</c:formatCode>
                <c:ptCount val="8"/>
                <c:pt idx="0">
                  <c:v>1262</c:v>
                </c:pt>
                <c:pt idx="1">
                  <c:v>1262</c:v>
                </c:pt>
                <c:pt idx="2">
                  <c:v>2846</c:v>
                </c:pt>
                <c:pt idx="3">
                  <c:v>4521</c:v>
                </c:pt>
                <c:pt idx="4">
                  <c:v>4686</c:v>
                </c:pt>
                <c:pt idx="5">
                  <c:v>4881</c:v>
                </c:pt>
                <c:pt idx="6">
                  <c:v>2756</c:v>
                </c:pt>
                <c:pt idx="7">
                  <c:v>3628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43-4809-B798-16CC90A0D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9031448"/>
        <c:axId val="509036128"/>
      </c:barChart>
      <c:catAx>
        <c:axId val="5090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09036128"/>
        <c:crosses val="autoZero"/>
        <c:auto val="1"/>
        <c:lblAlgn val="ctr"/>
        <c:lblOffset val="100"/>
        <c:noMultiLvlLbl val="0"/>
      </c:catAx>
      <c:valAx>
        <c:axId val="50903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09031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err="1"/>
              <a:t>Varmesalg</a:t>
            </a:r>
            <a:r>
              <a:rPr lang="en-US" sz="3200" b="1" dirty="0"/>
              <a:t> i MWh</a:t>
            </a:r>
          </a:p>
        </c:rich>
      </c:tx>
      <c:layout>
        <c:manualLayout>
          <c:xMode val="edge"/>
          <c:yMode val="edge"/>
          <c:x val="0.2516770013123359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9.5726213910761151E-2"/>
          <c:y val="0.12510949803149604"/>
          <c:w val="0.87094045275590548"/>
          <c:h val="0.676690698818897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Varmesalg i MWh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0833333333333333E-3"/>
                  <c:y val="-0.276506889763779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01-49BC-9F59-33C3717D50DB}"/>
                </c:ext>
              </c:extLst>
            </c:dLbl>
            <c:dLbl>
              <c:idx val="1"/>
              <c:layout>
                <c:manualLayout>
                  <c:x val="0"/>
                  <c:y val="-0.3245499507874015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01-49BC-9F59-33C3717D50DB}"/>
                </c:ext>
              </c:extLst>
            </c:dLbl>
            <c:dLbl>
              <c:idx val="2"/>
              <c:layout>
                <c:manualLayout>
                  <c:x val="4.1666666666666666E-3"/>
                  <c:y val="-0.2905536417322834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01-49BC-9F59-33C3717D50DB}"/>
                </c:ext>
              </c:extLst>
            </c:dLbl>
            <c:dLbl>
              <c:idx val="3"/>
              <c:layout>
                <c:manualLayout>
                  <c:x val="2.0833333333331806E-3"/>
                  <c:y val="-0.3100184547244094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B01-49BC-9F59-33C3717D50DB}"/>
                </c:ext>
              </c:extLst>
            </c:dLbl>
            <c:dLbl>
              <c:idx val="4"/>
              <c:layout>
                <c:manualLayout>
                  <c:x val="2.0833333333333333E-3"/>
                  <c:y val="-0.313236958661417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01-49BC-9F59-33C3717D50DB}"/>
                </c:ext>
              </c:extLst>
            </c:dLbl>
            <c:dLbl>
              <c:idx val="5"/>
              <c:layout>
                <c:manualLayout>
                  <c:x val="2.0833333333333333E-3"/>
                  <c:y val="-0.313749261811023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B01-49BC-9F59-33C3717D50DB}"/>
                </c:ext>
              </c:extLst>
            </c:dLbl>
            <c:dLbl>
              <c:idx val="6"/>
              <c:layout>
                <c:manualLayout>
                  <c:x val="-2.0669415644696976E-3"/>
                  <c:y val="-0.3255509924184669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F2-47F8-B29A-50890B93039C}"/>
                </c:ext>
              </c:extLst>
            </c:dLbl>
            <c:dLbl>
              <c:idx val="7"/>
              <c:layout>
                <c:manualLayout>
                  <c:x val="-6.2008246934092447E-3"/>
                  <c:y val="-0.129416295698945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323734478408113E-2"/>
                      <c:h val="5.05085162951242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DCE-49DF-A53D-729EB2754861}"/>
                </c:ext>
              </c:extLst>
            </c:dLbl>
            <c:dLbl>
              <c:idx val="8"/>
              <c:layout>
                <c:manualLayout>
                  <c:x val="2.0669415644696976E-3"/>
                  <c:y val="-0.350303989211926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15263598522479"/>
                      <c:h val="3.22634170915875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22F-44A8-BECC-5730EB8EF54E}"/>
                </c:ext>
              </c:extLst>
            </c:dLbl>
            <c:dLbl>
              <c:idx val="9"/>
              <c:layout>
                <c:manualLayout>
                  <c:x val="1.3435201544705178E-2"/>
                  <c:y val="-0.313680184960291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81792816287628E-2"/>
                      <c:h val="5.05085162951242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22F-44A8-BECC-5730EB8EF5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'Ark1'!$A$7:$A$20</c:f>
              <c:strCache>
                <c:ptCount val="11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  <c:pt idx="4">
                  <c:v>2. halvår 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Budget 2024</c:v>
                </c:pt>
              </c:strCache>
            </c:strRef>
          </c:cat>
          <c:val>
            <c:numRef>
              <c:f>'Ark1'!$B$7:$B$20</c:f>
              <c:numCache>
                <c:formatCode>#,##0</c:formatCode>
                <c:ptCount val="11"/>
                <c:pt idx="0">
                  <c:v>27481</c:v>
                </c:pt>
                <c:pt idx="1">
                  <c:v>29107</c:v>
                </c:pt>
                <c:pt idx="2">
                  <c:v>30076</c:v>
                </c:pt>
                <c:pt idx="3">
                  <c:v>31074</c:v>
                </c:pt>
                <c:pt idx="4">
                  <c:v>9299</c:v>
                </c:pt>
                <c:pt idx="5">
                  <c:v>30540</c:v>
                </c:pt>
                <c:pt idx="6">
                  <c:v>32810</c:v>
                </c:pt>
                <c:pt idx="7">
                  <c:v>34295</c:v>
                </c:pt>
                <c:pt idx="8">
                  <c:v>30536</c:v>
                </c:pt>
                <c:pt idx="9">
                  <c:v>35885</c:v>
                </c:pt>
                <c:pt idx="10">
                  <c:v>31418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B01-49BC-9F59-33C3717D50D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6820600"/>
        <c:axId val="326824520"/>
      </c:barChart>
      <c:catAx>
        <c:axId val="326820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6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26824520"/>
        <c:crosses val="autoZero"/>
        <c:auto val="1"/>
        <c:lblAlgn val="ctr"/>
        <c:lblOffset val="100"/>
        <c:noMultiLvlLbl val="0"/>
      </c:catAx>
      <c:valAx>
        <c:axId val="32682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26820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b="1" dirty="0"/>
              <a:t>Antal</a:t>
            </a:r>
            <a:r>
              <a:rPr lang="da-DK" b="1" baseline="0" dirty="0"/>
              <a:t> forbrugere</a:t>
            </a:r>
            <a:endParaRPr lang="da-DK" b="1" dirty="0"/>
          </a:p>
        </c:rich>
      </c:tx>
      <c:layout>
        <c:manualLayout>
          <c:xMode val="edge"/>
          <c:yMode val="edge"/>
          <c:x val="0.40504887811610674"/>
          <c:y val="1.39490541003628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6.2515356199738484E-2"/>
          <c:y val="0.12284942929696767"/>
          <c:w val="0.91035090652320683"/>
          <c:h val="0.8144914196842022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'Ark1'!$A$2:$A$19</c:f>
              <c:strCache>
                <c:ptCount val="18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Budget 2023</c:v>
                </c:pt>
              </c:strCache>
            </c:strRef>
          </c:cat>
          <c:val>
            <c:numRef>
              <c:f>'Ark1'!$B$2:$B$19</c:f>
              <c:numCache>
                <c:formatCode>General</c:formatCode>
                <c:ptCount val="18"/>
                <c:pt idx="0">
                  <c:v>820</c:v>
                </c:pt>
                <c:pt idx="1">
                  <c:v>849</c:v>
                </c:pt>
                <c:pt idx="2">
                  <c:v>1070</c:v>
                </c:pt>
                <c:pt idx="3">
                  <c:v>1190</c:v>
                </c:pt>
                <c:pt idx="4">
                  <c:v>1280</c:v>
                </c:pt>
                <c:pt idx="5">
                  <c:v>1421</c:v>
                </c:pt>
                <c:pt idx="6">
                  <c:v>1473</c:v>
                </c:pt>
                <c:pt idx="7">
                  <c:v>1491</c:v>
                </c:pt>
                <c:pt idx="8">
                  <c:v>1531</c:v>
                </c:pt>
                <c:pt idx="9">
                  <c:v>1564</c:v>
                </c:pt>
                <c:pt idx="10">
                  <c:v>1588</c:v>
                </c:pt>
                <c:pt idx="11">
                  <c:v>1638</c:v>
                </c:pt>
                <c:pt idx="12">
                  <c:v>1666</c:v>
                </c:pt>
                <c:pt idx="13">
                  <c:v>1708</c:v>
                </c:pt>
                <c:pt idx="14">
                  <c:v>1773</c:v>
                </c:pt>
                <c:pt idx="15">
                  <c:v>1827</c:v>
                </c:pt>
                <c:pt idx="16">
                  <c:v>1887</c:v>
                </c:pt>
                <c:pt idx="17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22-450F-8EE5-889AC856E7B2}"/>
            </c:ext>
          </c:extLst>
        </c:ser>
        <c:ser>
          <c:idx val="2"/>
          <c:order val="1"/>
          <c:tx>
            <c:strRef>
              <c:f>'Ark1'!$C$1</c:f>
              <c:strCache>
                <c:ptCount val="1"/>
                <c:pt idx="0">
                  <c:v>Kolonne1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'Ark1'!$A$2:$A$19</c:f>
              <c:strCache>
                <c:ptCount val="18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Budget 2023</c:v>
                </c:pt>
              </c:strCache>
            </c:strRef>
          </c:cat>
          <c:val>
            <c:numRef>
              <c:f>'Ark1'!$C$2:$C$19</c:f>
              <c:numCache>
                <c:formatCode>General</c:formatCode>
                <c:ptCount val="18"/>
              </c:numCache>
            </c:numRef>
          </c:val>
          <c:extLst>
            <c:ext xmlns:c16="http://schemas.microsoft.com/office/drawing/2014/chart" uri="{C3380CC4-5D6E-409C-BE32-E72D297353CC}">
              <c16:uniqueId val="{00000003-2222-450F-8EE5-889AC856E7B2}"/>
            </c:ext>
          </c:extLst>
        </c:ser>
        <c:ser>
          <c:idx val="3"/>
          <c:order val="2"/>
          <c:tx>
            <c:strRef>
              <c:f>'Ark1'!$D$1</c:f>
              <c:strCache>
                <c:ptCount val="1"/>
                <c:pt idx="0">
                  <c:v>Kolonne2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'Ark1'!$A$2:$A$19</c:f>
              <c:strCache>
                <c:ptCount val="18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Budget 2023</c:v>
                </c:pt>
              </c:strCache>
            </c:strRef>
          </c:cat>
          <c:val>
            <c:numRef>
              <c:f>'Ark1'!$D$2:$D$19</c:f>
              <c:numCache>
                <c:formatCode>General</c:formatCode>
                <c:ptCount val="18"/>
              </c:numCache>
            </c:numRef>
          </c:val>
          <c:extLst>
            <c:ext xmlns:c16="http://schemas.microsoft.com/office/drawing/2014/chart" uri="{C3380CC4-5D6E-409C-BE32-E72D297353CC}">
              <c16:uniqueId val="{00000001-A19F-4EE8-91B8-40480BA2E7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6464600"/>
        <c:axId val="416463816"/>
      </c:barChart>
      <c:catAx>
        <c:axId val="416464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6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16463816"/>
        <c:crosses val="autoZero"/>
        <c:auto val="1"/>
        <c:lblAlgn val="ctr"/>
        <c:lblOffset val="100"/>
        <c:noMultiLvlLbl val="0"/>
      </c:catAx>
      <c:valAx>
        <c:axId val="416463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3993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16464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5-26T20:54:37.943" idx="4">
    <p:pos x="10" y="10"/>
    <p:text>Redmark er billigere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E7083-4755-45CA-A4C0-79A186DB0E60}" type="datetimeFigureOut">
              <a:rPr lang="da-DK" smtClean="0"/>
              <a:t>11-04-2024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61353-8229-4B60-805F-1420A42BBD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3428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BD05C-4B9E-4970-A758-D4C1E955D228}" type="datetimeFigureOut">
              <a:rPr lang="da-DK" smtClean="0"/>
              <a:pPr/>
              <a:t>11-04-2024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268EB-C2F2-49F0-8596-1C8451C25E9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545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268EB-C2F2-49F0-8596-1C8451C25E93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208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268EB-C2F2-49F0-8596-1C8451C25E93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329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EE0B-7682-4535-A362-581D30719A44}" type="datetime1">
              <a:rPr lang="da-DK" smtClean="0"/>
              <a:t>11-04-2024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39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49CD-E4E7-4C5D-8E00-6D79640C1734}" type="datetime1">
              <a:rPr lang="da-DK" smtClean="0"/>
              <a:t>11-04-2024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849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1F11-307B-4ED2-9EF5-7F4B43E205F9}" type="datetime1">
              <a:rPr lang="da-DK" smtClean="0"/>
              <a:t>11-04-2024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684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2FF0-2F14-45A2-AC87-961429744CB9}" type="datetime1">
              <a:rPr lang="da-DK" smtClean="0"/>
              <a:t>11-04-2024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225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CDB4-C0AF-4781-8EC8-1B178AC11711}" type="datetime1">
              <a:rPr lang="da-DK" smtClean="0"/>
              <a:t>11-04-2024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44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2CCA-94F5-4E6F-BE6E-AB2DB16C0166}" type="datetime1">
              <a:rPr lang="da-DK" smtClean="0"/>
              <a:t>11-04-2024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521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10C2-1727-4C06-B22E-90144D4E9754}" type="datetime1">
              <a:rPr lang="da-DK" smtClean="0"/>
              <a:t>11-04-2024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390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64AD-9DAB-4A0A-B8C2-0D264BAEF5C9}" type="datetime1">
              <a:rPr lang="da-DK" smtClean="0"/>
              <a:t>11-04-2024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848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0C46-88E9-489D-A283-3DA19AF86977}" type="datetime1">
              <a:rPr lang="da-DK" smtClean="0"/>
              <a:t>11-04-2024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907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0414-1BBD-4C7C-8614-69E22C22B342}" type="datetime1">
              <a:rPr lang="da-DK" smtClean="0"/>
              <a:t>11-04-2024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557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3316-8439-4162-AFB4-582F3C4F4C46}" type="datetime1">
              <a:rPr lang="da-DK" smtClean="0"/>
              <a:t>11-04-2024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634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56591-BB55-4073-BC72-701CDDF7CFAA}" type="datetime1">
              <a:rPr lang="da-DK" smtClean="0"/>
              <a:t>11-04-2024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EDD01-C965-4A62-85A3-5B2FBE971B2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178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lamorworld.com/u-s-rocket-blasts-off-with-spy-satellit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1758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da-DK" sz="3600" dirty="0">
                <a:latin typeface="Verdana" pitchFamily="34" charset="0"/>
              </a:rPr>
              <a:t>Rønde Fjernvarme A.m.b.a.</a:t>
            </a:r>
            <a:br>
              <a:rPr lang="da-DK" sz="3600" dirty="0">
                <a:latin typeface="Verdana" pitchFamily="34" charset="0"/>
              </a:rPr>
            </a:br>
            <a:r>
              <a:rPr lang="da-DK" sz="3600" dirty="0">
                <a:latin typeface="Verdana" pitchFamily="34" charset="0"/>
              </a:rPr>
              <a:t>Generalforsamling 20.03.2024</a:t>
            </a:r>
            <a:endParaRPr lang="da-DK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3720" y="1641649"/>
            <a:ext cx="5608528" cy="339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808287" y="5033151"/>
            <a:ext cx="3375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4000" dirty="0">
                <a:latin typeface="Verdana" pitchFamily="34" charset="0"/>
              </a:rPr>
              <a:t>Velkommen </a:t>
            </a:r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84" y="5645793"/>
            <a:ext cx="1524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>
                <a:latin typeface="Verdana" pitchFamily="34" charset="0"/>
              </a:rPr>
              <a:t>Beretning for året 2023</a:t>
            </a:r>
            <a:endParaRPr lang="da-DK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10</a:t>
            </a:fld>
            <a:endParaRPr lang="da-DK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945752791"/>
              </p:ext>
            </p:extLst>
          </p:nvPr>
        </p:nvGraphicFramePr>
        <p:xfrm>
          <a:off x="1331640" y="1340768"/>
          <a:ext cx="614434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4113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88832" cy="850106"/>
          </a:xfrm>
        </p:spPr>
        <p:txBody>
          <a:bodyPr/>
          <a:lstStyle/>
          <a:p>
            <a:r>
              <a:rPr lang="da-DK" dirty="0">
                <a:latin typeface="Verdana" pitchFamily="34" charset="0"/>
              </a:rPr>
              <a:t>Beretning for året 2023</a:t>
            </a:r>
            <a:endParaRPr lang="da-D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11</a:t>
            </a:fld>
            <a:endParaRPr lang="da-DK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13288465"/>
              </p:ext>
            </p:extLst>
          </p:nvPr>
        </p:nvGraphicFramePr>
        <p:xfrm>
          <a:off x="827584" y="1493416"/>
          <a:ext cx="7488832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655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207920"/>
            <a:ext cx="7772400" cy="1143000"/>
          </a:xfrm>
        </p:spPr>
        <p:txBody>
          <a:bodyPr>
            <a:normAutofit/>
          </a:bodyPr>
          <a:lstStyle/>
          <a:p>
            <a:r>
              <a:rPr lang="da-DK" sz="3200" dirty="0">
                <a:latin typeface="Verdana" pitchFamily="34" charset="0"/>
              </a:rPr>
              <a:t>Beretning for året 2023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79525" y="3089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3" name="Tekstfelt 2"/>
          <p:cNvSpPr txBox="1"/>
          <p:nvPr/>
        </p:nvSpPr>
        <p:spPr>
          <a:xfrm>
            <a:off x="657373" y="1556462"/>
            <a:ext cx="814133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3200" b="1" dirty="0"/>
              <a:t>Nyt værk fordi :</a:t>
            </a:r>
          </a:p>
          <a:p>
            <a:pPr algn="ctr"/>
            <a:r>
              <a:rPr lang="da-DK" sz="3200" b="1" dirty="0"/>
              <a:t>Vi har brug for større effekt.</a:t>
            </a:r>
          </a:p>
          <a:p>
            <a:pPr algn="ctr"/>
            <a:r>
              <a:rPr lang="da-DK" sz="3200" b="1" dirty="0"/>
              <a:t>Vi har behov for mere lagerplads til halm.</a:t>
            </a:r>
          </a:p>
          <a:p>
            <a:pPr algn="ctr"/>
            <a:r>
              <a:rPr lang="da-DK" sz="3200" b="1" dirty="0"/>
              <a:t>Vi har behov for mere kapacitet til varmt vand.</a:t>
            </a:r>
          </a:p>
          <a:p>
            <a:pPr algn="ctr"/>
            <a:r>
              <a:rPr lang="da-DK" sz="3200" b="1" dirty="0"/>
              <a:t>Vi har behov for ny halmkedel.</a:t>
            </a:r>
          </a:p>
          <a:p>
            <a:pPr algn="ctr"/>
            <a:r>
              <a:rPr lang="da-DK" sz="3200" b="1" dirty="0"/>
              <a:t>Bedre tilkørselsforhold.</a:t>
            </a:r>
          </a:p>
          <a:p>
            <a:pPr algn="ctr"/>
            <a:r>
              <a:rPr lang="da-DK" sz="3200" b="1" dirty="0"/>
              <a:t>Vi ønsker at bruge flere energi kilder.</a:t>
            </a:r>
          </a:p>
          <a:p>
            <a:pPr algn="ctr"/>
            <a:r>
              <a:rPr lang="da-DK" sz="3200" b="1" dirty="0"/>
              <a:t>Vi kan tilbyde samarbejde med andre værker.</a:t>
            </a:r>
          </a:p>
          <a:p>
            <a:pPr algn="ctr"/>
            <a:endParaRPr lang="da-DK" sz="3200" b="1" dirty="0"/>
          </a:p>
        </p:txBody>
      </p:sp>
    </p:spTree>
    <p:extLst>
      <p:ext uri="{BB962C8B-B14F-4D97-AF65-F5344CB8AC3E}">
        <p14:creationId xmlns:p14="http://schemas.microsoft.com/office/powerpoint/2010/main" val="239015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0E7E5-E332-A803-ED4D-2762B5066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1D826B0B-05F0-78FE-8D12-7FA005D95C9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207920"/>
            <a:ext cx="7772400" cy="1143000"/>
          </a:xfrm>
        </p:spPr>
        <p:txBody>
          <a:bodyPr>
            <a:normAutofit/>
          </a:bodyPr>
          <a:lstStyle/>
          <a:p>
            <a:r>
              <a:rPr lang="da-DK" sz="3200" dirty="0">
                <a:latin typeface="Verdana" pitchFamily="34" charset="0"/>
              </a:rPr>
              <a:t>Alternative energikilder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1BCB1B81-4B5A-70F8-0316-D376932BF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3089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7C8F13-E123-3285-DCEB-F09A13401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BC07748C-4DA7-2C6A-9874-C34C8BA43930}"/>
              </a:ext>
            </a:extLst>
          </p:cNvPr>
          <p:cNvSpPr txBox="1"/>
          <p:nvPr/>
        </p:nvSpPr>
        <p:spPr>
          <a:xfrm>
            <a:off x="571073" y="1556462"/>
            <a:ext cx="83139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3200" b="1" dirty="0"/>
              <a:t>Solenergi : Kræver plads – og er afhængig af sol.</a:t>
            </a:r>
          </a:p>
          <a:p>
            <a:pPr algn="ctr"/>
            <a:endParaRPr lang="da-DK" sz="3200" b="1" dirty="0"/>
          </a:p>
          <a:p>
            <a:pPr algn="ctr"/>
            <a:r>
              <a:rPr lang="da-DK" sz="3200" b="1" dirty="0"/>
              <a:t>Kommunen har sagt stop for nye solparker</a:t>
            </a:r>
          </a:p>
          <a:p>
            <a:pPr algn="ctr"/>
            <a:endParaRPr lang="da-DK" sz="3200" b="1" dirty="0"/>
          </a:p>
          <a:p>
            <a:pPr algn="ctr"/>
            <a:r>
              <a:rPr lang="da-DK" sz="3200" b="1" dirty="0"/>
              <a:t>Varmepumper : Kræver el og støjer.            </a:t>
            </a:r>
          </a:p>
          <a:p>
            <a:pPr algn="ctr"/>
            <a:endParaRPr lang="da-DK" sz="3200" b="1" dirty="0"/>
          </a:p>
          <a:p>
            <a:pPr algn="ctr"/>
            <a:endParaRPr lang="da-DK" sz="3200" b="1" dirty="0"/>
          </a:p>
        </p:txBody>
      </p:sp>
    </p:spTree>
    <p:extLst>
      <p:ext uri="{BB962C8B-B14F-4D97-AF65-F5344CB8AC3E}">
        <p14:creationId xmlns:p14="http://schemas.microsoft.com/office/powerpoint/2010/main" val="787979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1C005-6841-1D66-72AB-0C7437C6D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1980ADAD-046B-4E35-CA3E-A27F382F71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207920"/>
            <a:ext cx="7772400" cy="1143000"/>
          </a:xfrm>
        </p:spPr>
        <p:txBody>
          <a:bodyPr>
            <a:normAutofit/>
          </a:bodyPr>
          <a:lstStyle/>
          <a:p>
            <a:r>
              <a:rPr lang="da-DK" sz="3200" dirty="0">
                <a:latin typeface="Verdana" pitchFamily="34" charset="0"/>
              </a:rPr>
              <a:t>Alternative energikilder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2A5E4B4E-C82F-655E-4D3D-FD69556C0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3089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547442-A268-1682-2782-FB6EF06B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14</a:t>
            </a:fld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01A8859-C8DA-EFC3-0FFA-869A065EB715}"/>
              </a:ext>
            </a:extLst>
          </p:cNvPr>
          <p:cNvSpPr txBox="1"/>
          <p:nvPr/>
        </p:nvSpPr>
        <p:spPr>
          <a:xfrm>
            <a:off x="141218" y="1556462"/>
            <a:ext cx="917366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da-DK" sz="3200" b="1" dirty="0"/>
          </a:p>
          <a:p>
            <a:pPr algn="ctr"/>
            <a:r>
              <a:rPr lang="da-DK" sz="3200" b="1" dirty="0"/>
              <a:t>Vi vil gerne samarbejde med andre partnere.</a:t>
            </a:r>
          </a:p>
          <a:p>
            <a:pPr algn="ctr"/>
            <a:r>
              <a:rPr lang="da-DK" sz="3200" b="1" dirty="0"/>
              <a:t>Eksempelvis NRGI, der vil lave strøm på</a:t>
            </a:r>
          </a:p>
          <a:p>
            <a:pPr algn="ctr"/>
            <a:r>
              <a:rPr lang="da-DK" sz="3200" b="1" dirty="0"/>
              <a:t>3 solcelleparker på Djursland</a:t>
            </a:r>
          </a:p>
          <a:p>
            <a:pPr algn="ctr"/>
            <a:r>
              <a:rPr lang="da-DK" sz="3200" b="1" dirty="0"/>
              <a:t>Den nærmeste er Margrethe Lund nord for Ryomgård</a:t>
            </a:r>
          </a:p>
          <a:p>
            <a:pPr algn="ctr"/>
            <a:endParaRPr lang="da-DK" sz="3200" b="1" dirty="0"/>
          </a:p>
          <a:p>
            <a:pPr algn="ctr"/>
            <a:r>
              <a:rPr lang="da-DK" sz="3200" b="1" dirty="0"/>
              <a:t>Men det er desværre for dyrt, </a:t>
            </a:r>
          </a:p>
          <a:p>
            <a:pPr algn="ctr"/>
            <a:r>
              <a:rPr lang="da-DK" sz="3200" b="1" dirty="0"/>
              <a:t>at lægge 12 km fjernvarmerør til Rønde</a:t>
            </a:r>
          </a:p>
          <a:p>
            <a:pPr algn="ctr"/>
            <a:endParaRPr lang="da-DK" sz="3200" b="1" dirty="0"/>
          </a:p>
        </p:txBody>
      </p:sp>
    </p:spTree>
    <p:extLst>
      <p:ext uri="{BB962C8B-B14F-4D97-AF65-F5344CB8AC3E}">
        <p14:creationId xmlns:p14="http://schemas.microsoft.com/office/powerpoint/2010/main" val="541361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B5A6F-4227-F51B-FEA7-CA3EBFE49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5FB3F32B-0AFA-C9D6-F8B5-154092C727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207920"/>
            <a:ext cx="7772400" cy="1143000"/>
          </a:xfrm>
        </p:spPr>
        <p:txBody>
          <a:bodyPr>
            <a:normAutofit/>
          </a:bodyPr>
          <a:lstStyle/>
          <a:p>
            <a:r>
              <a:rPr lang="da-DK" sz="3200" dirty="0">
                <a:latin typeface="Verdana" pitchFamily="34" charset="0"/>
              </a:rPr>
              <a:t>Samarbejde med andre værker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D3CEEB5B-B4EE-7A86-7AE6-642A0482E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3089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C4F665-2665-95F1-907A-1832D4CDA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15</a:t>
            </a:fld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E24C21A4-F2A5-28EC-EF47-4F8608E3A7A0}"/>
              </a:ext>
            </a:extLst>
          </p:cNvPr>
          <p:cNvSpPr txBox="1"/>
          <p:nvPr/>
        </p:nvSpPr>
        <p:spPr>
          <a:xfrm>
            <a:off x="453720" y="1556462"/>
            <a:ext cx="854868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da-DK" sz="3200" b="1" dirty="0"/>
          </a:p>
          <a:p>
            <a:pPr algn="ctr"/>
            <a:r>
              <a:rPr lang="da-DK" sz="3200" b="1" dirty="0"/>
              <a:t>Vi vil gerne samarbejde med andre værker.</a:t>
            </a:r>
          </a:p>
          <a:p>
            <a:pPr algn="ctr"/>
            <a:r>
              <a:rPr lang="da-DK" sz="3200" b="1" dirty="0"/>
              <a:t>Vi har været i kontakt med Hornslet, </a:t>
            </a:r>
          </a:p>
          <a:p>
            <a:pPr algn="ctr"/>
            <a:r>
              <a:rPr lang="da-DK" sz="3200" b="1" dirty="0"/>
              <a:t>som får varmen fra Studstrup.</a:t>
            </a:r>
          </a:p>
          <a:p>
            <a:pPr algn="ctr"/>
            <a:r>
              <a:rPr lang="da-DK" sz="3200" b="1" dirty="0"/>
              <a:t>Vi har også været i dialog med Studstrup</a:t>
            </a:r>
          </a:p>
          <a:p>
            <a:pPr algn="ctr"/>
            <a:r>
              <a:rPr lang="da-DK" sz="3200" b="1" dirty="0"/>
              <a:t>men afstanden er for stor.</a:t>
            </a:r>
          </a:p>
          <a:p>
            <a:pPr algn="ctr"/>
            <a:endParaRPr lang="da-DK" sz="3200" b="1" dirty="0"/>
          </a:p>
          <a:p>
            <a:pPr algn="ctr"/>
            <a:r>
              <a:rPr lang="da-DK" sz="3200" b="1" dirty="0"/>
              <a:t>Vi er i løbende dialog med Thorsager Fjernvarme </a:t>
            </a:r>
          </a:p>
        </p:txBody>
      </p:sp>
    </p:spTree>
    <p:extLst>
      <p:ext uri="{BB962C8B-B14F-4D97-AF65-F5344CB8AC3E}">
        <p14:creationId xmlns:p14="http://schemas.microsoft.com/office/powerpoint/2010/main" val="150018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207920"/>
            <a:ext cx="7772400" cy="1143000"/>
          </a:xfrm>
        </p:spPr>
        <p:txBody>
          <a:bodyPr>
            <a:normAutofit/>
          </a:bodyPr>
          <a:lstStyle/>
          <a:p>
            <a:r>
              <a:rPr lang="da-DK" sz="3200" dirty="0">
                <a:latin typeface="Verdana" pitchFamily="34" charset="0"/>
              </a:rPr>
              <a:t>Beretning for året 2023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79525" y="3089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16</a:t>
            </a:fld>
            <a:endParaRPr lang="da-DK"/>
          </a:p>
        </p:txBody>
      </p:sp>
      <p:sp>
        <p:nvSpPr>
          <p:cNvPr id="3" name="Tekstfelt 2"/>
          <p:cNvSpPr txBox="1"/>
          <p:nvPr/>
        </p:nvSpPr>
        <p:spPr>
          <a:xfrm>
            <a:off x="3203848" y="1556462"/>
            <a:ext cx="56886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/>
              <a:t>     Hvordan får vi et nyt værk :</a:t>
            </a:r>
          </a:p>
          <a:p>
            <a:pPr algn="ctr"/>
            <a:r>
              <a:rPr lang="da-DK" sz="3200" b="1" dirty="0"/>
              <a:t>Sidste år tegnede en rådgiver  en skitse og lavede et overslag.</a:t>
            </a:r>
          </a:p>
          <a:p>
            <a:pPr algn="ctr"/>
            <a:r>
              <a:rPr lang="da-DK" sz="3200" b="1" dirty="0"/>
              <a:t>Den var klar d. 10.03.23 </a:t>
            </a:r>
          </a:p>
          <a:p>
            <a:pPr algn="ctr"/>
            <a:r>
              <a:rPr lang="da-DK" sz="3200" b="1" dirty="0"/>
              <a:t>Der skal laves en lokalplan</a:t>
            </a:r>
          </a:p>
          <a:p>
            <a:pPr algn="ctr"/>
            <a:r>
              <a:rPr lang="da-DK" sz="3200" b="1" dirty="0"/>
              <a:t>Vi skal lave et EU udbud og vælge en entreprenør.</a:t>
            </a:r>
          </a:p>
          <a:p>
            <a:pPr algn="ctr"/>
            <a:r>
              <a:rPr lang="da-DK" sz="3200" b="1" dirty="0"/>
              <a:t>Forventet klar d. 01.04.25</a:t>
            </a:r>
          </a:p>
          <a:p>
            <a:pPr algn="ctr"/>
            <a:r>
              <a:rPr lang="da-DK" sz="3200" b="1" dirty="0"/>
              <a:t>Opførsel af nyt værk</a:t>
            </a:r>
          </a:p>
          <a:p>
            <a:pPr algn="ctr"/>
            <a:r>
              <a:rPr lang="da-DK" sz="3200" b="1" dirty="0"/>
              <a:t>Forventet klar 2029</a:t>
            </a:r>
          </a:p>
          <a:p>
            <a:pPr algn="ctr"/>
            <a:endParaRPr lang="da-DK" sz="3200" b="1" dirty="0"/>
          </a:p>
          <a:p>
            <a:pPr algn="ctr"/>
            <a:endParaRPr lang="da-DK" sz="3200" b="1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AC341CD-2FBE-DC89-8F5C-A4BEA52F5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504" y="1556462"/>
            <a:ext cx="3312368" cy="446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18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94B6EB-4AA4-047F-B200-DEEA5DE69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Gant diagram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5F40A82-9A3B-6343-E285-A014B5D89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77447"/>
            <a:ext cx="8229600" cy="351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44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udendørs, græs, strand, overskyet&#10;&#10;Automatisk genereret beskrivelse">
            <a:extLst>
              <a:ext uri="{FF2B5EF4-FFF2-40B4-BE49-F238E27FC236}">
                <a16:creationId xmlns:a16="http://schemas.microsoft.com/office/drawing/2014/main" id="{01A27326-879E-4129-94E0-897AA0FC1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1651462"/>
            <a:ext cx="7776864" cy="4682970"/>
          </a:xfrm>
          <a:prstGeom prst="rect">
            <a:avLst/>
          </a:prstGeom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79525" y="3089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" name="Tekstfelt 2"/>
          <p:cNvSpPr txBox="1"/>
          <p:nvPr/>
        </p:nvSpPr>
        <p:spPr>
          <a:xfrm>
            <a:off x="4596431" y="1038573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a-DK" sz="3200" b="1" dirty="0"/>
              <a:t> </a:t>
            </a:r>
            <a:endParaRPr lang="da-DK" sz="3200" b="1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DAF49A3-CA76-7341-4D2F-3A5420248AF4}"/>
              </a:ext>
            </a:extLst>
          </p:cNvPr>
          <p:cNvSpPr txBox="1"/>
          <p:nvPr/>
        </p:nvSpPr>
        <p:spPr>
          <a:xfrm>
            <a:off x="2123728" y="1623348"/>
            <a:ext cx="39604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800" b="1" dirty="0"/>
              <a:t>Projekt Rodskov</a:t>
            </a:r>
          </a:p>
          <a:p>
            <a:pPr algn="ctr"/>
            <a:r>
              <a:rPr lang="da-DK" b="1" dirty="0"/>
              <a:t>Mulighed for 198 nye</a:t>
            </a:r>
            <a:r>
              <a:rPr lang="da-DK" sz="1800" b="1" dirty="0"/>
              <a:t> forbrugere</a:t>
            </a:r>
          </a:p>
          <a:p>
            <a:pPr algn="ctr"/>
            <a:r>
              <a:rPr lang="da-DK" sz="1800" b="1" dirty="0"/>
              <a:t>Ved 100 forbrugere løber det rundt.</a:t>
            </a:r>
          </a:p>
          <a:p>
            <a:pPr algn="ctr"/>
            <a:r>
              <a:rPr lang="da-DK" sz="1800" b="1" dirty="0"/>
              <a:t>Hvor hurtigt vokser forbruger antallet i  Rodskov</a:t>
            </a:r>
          </a:p>
          <a:p>
            <a:pPr algn="ctr"/>
            <a:r>
              <a:rPr lang="da-DK" sz="1800" b="1" dirty="0"/>
              <a:t>Ny rørledning  pris.</a:t>
            </a:r>
          </a:p>
          <a:p>
            <a:pPr algn="ctr"/>
            <a:r>
              <a:rPr lang="da-DK" b="1" dirty="0"/>
              <a:t>Pt. Varmer vi med </a:t>
            </a:r>
            <a:r>
              <a:rPr lang="da-DK" b="1" dirty="0" err="1"/>
              <a:t>pillefyr</a:t>
            </a:r>
            <a:r>
              <a:rPr lang="da-DK" b="1" dirty="0"/>
              <a:t>.</a:t>
            </a:r>
            <a:endParaRPr lang="da-DK" sz="1800" b="1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99EF94B5-DE9D-9625-1832-F537F8A271F9}"/>
              </a:ext>
            </a:extLst>
          </p:cNvPr>
          <p:cNvSpPr txBox="1"/>
          <p:nvPr/>
        </p:nvSpPr>
        <p:spPr>
          <a:xfrm>
            <a:off x="2051720" y="476672"/>
            <a:ext cx="5220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200" dirty="0">
                <a:latin typeface="Verdana" pitchFamily="34" charset="0"/>
              </a:rPr>
              <a:t>Beretning for året 2023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1888196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79525" y="3089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" name="Tekstfelt 2"/>
          <p:cNvSpPr txBox="1"/>
          <p:nvPr/>
        </p:nvSpPr>
        <p:spPr>
          <a:xfrm>
            <a:off x="4596431" y="1038573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a-DK" sz="3200" b="1" dirty="0"/>
              <a:t> </a:t>
            </a:r>
            <a:endParaRPr lang="da-DK" sz="3200" b="1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99EF94B5-DE9D-9625-1832-F537F8A271F9}"/>
              </a:ext>
            </a:extLst>
          </p:cNvPr>
          <p:cNvSpPr txBox="1"/>
          <p:nvPr/>
        </p:nvSpPr>
        <p:spPr>
          <a:xfrm>
            <a:off x="2123728" y="476672"/>
            <a:ext cx="51480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200" dirty="0">
                <a:latin typeface="Verdana" pitchFamily="34" charset="0"/>
              </a:rPr>
              <a:t>Beretning for året 2023</a:t>
            </a:r>
            <a:endParaRPr lang="da-DK" sz="3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812C656-981C-42CA-4469-F288C5CDB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1196752"/>
            <a:ext cx="81724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23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r>
              <a:rPr lang="da-DK" sz="3600" dirty="0">
                <a:latin typeface="Verdana" pitchFamily="34" charset="0"/>
              </a:rPr>
              <a:t>Generalforsamling 20.03.2024</a:t>
            </a:r>
            <a:endParaRPr lang="da-DK" sz="3600" dirty="0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55576" y="1988840"/>
            <a:ext cx="81369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7200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Valg af dirigent.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Bestyrelsens beretning for det forløbne regnskabsår.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Den reviderede årsrapport efter regnskabsloven fremlægges til </a:t>
            </a:r>
            <a:b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godkendelse.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Budget opgjort efter varmeforsyningslovens prisbestemmelser for </a:t>
            </a:r>
            <a:b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indeværende drifts år fremlægges til orientering.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5400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133475" algn="l"/>
              </a:tabLst>
            </a:pPr>
            <a:r>
              <a:rPr lang="da-DK" sz="1600" dirty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Fremlæggelse af investeringsplan for kommende år til orientering</a:t>
            </a:r>
          </a:p>
          <a:p>
            <a:pPr indent="5400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133475" algn="l"/>
              </a:tabLst>
            </a:pPr>
            <a:r>
              <a:rPr lang="da-DK" sz="1600" dirty="0">
                <a:solidFill>
                  <a:schemeClr val="tx2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Forslag fra bestyrelsen </a:t>
            </a:r>
          </a:p>
          <a:p>
            <a:pPr lvl="0" indent="5400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Indkomne forslag fra andelshavere/varmeaftagere.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33475" algn="l"/>
              </a:tabLst>
            </a:pPr>
            <a:r>
              <a:rPr lang="da-DK" sz="1600" dirty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8.     </a:t>
            </a: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Valg af bestyrelsesmedlemmer.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33475" algn="l"/>
              </a:tabLst>
            </a:pPr>
            <a:r>
              <a:rPr lang="da-DK" sz="1600" dirty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9.     </a:t>
            </a: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Valg af suppleanter til bestyrelsen.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10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Valg af revisor.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10"/>
              <a:tabLst>
                <a:tab pos="1133475" algn="l"/>
              </a:tabLst>
            </a:pPr>
            <a:r>
              <a:rPr lang="da-DK" sz="1600" dirty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Eventuelt.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683568" y="1484784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33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DAGSORDEN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1594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udendørs, græs, strand, overskyet&#10;&#10;Automatisk genereret beskrivelse">
            <a:extLst>
              <a:ext uri="{FF2B5EF4-FFF2-40B4-BE49-F238E27FC236}">
                <a16:creationId xmlns:a16="http://schemas.microsoft.com/office/drawing/2014/main" id="{01A27326-879E-4129-94E0-897AA0FC1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2393" y="1"/>
            <a:ext cx="547160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79525" y="3089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" name="Tekstfelt 2"/>
          <p:cNvSpPr txBox="1"/>
          <p:nvPr/>
        </p:nvSpPr>
        <p:spPr>
          <a:xfrm>
            <a:off x="4596431" y="1038573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a-DK" sz="3200" b="1" dirty="0"/>
              <a:t> </a:t>
            </a:r>
            <a:endParaRPr lang="da-DK" sz="3200" b="1"/>
          </a:p>
        </p:txBody>
      </p:sp>
      <p:pic>
        <p:nvPicPr>
          <p:cNvPr id="6" name="Billede 5" descr="Et billede, der indeholder udendørs, græs, mand, ung&#10;&#10;Automatisk genereret beskrivelse">
            <a:extLst>
              <a:ext uri="{FF2B5EF4-FFF2-40B4-BE49-F238E27FC236}">
                <a16:creationId xmlns:a16="http://schemas.microsoft.com/office/drawing/2014/main" id="{8D91C661-F833-4A49-9DBB-F2A9A13FF6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3" r="15157" b="1"/>
          <a:stretch/>
        </p:blipFill>
        <p:spPr>
          <a:xfrm>
            <a:off x="3797315" y="-4541"/>
            <a:ext cx="5346685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36277790-BF3A-4102-A8DC-10D73925A617}"/>
              </a:ext>
            </a:extLst>
          </p:cNvPr>
          <p:cNvSpPr txBox="1"/>
          <p:nvPr/>
        </p:nvSpPr>
        <p:spPr>
          <a:xfrm>
            <a:off x="4874071" y="764704"/>
            <a:ext cx="3672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989 meter ny hovedledning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1281 meter ny stikledning</a:t>
            </a:r>
          </a:p>
        </p:txBody>
      </p:sp>
    </p:spTree>
    <p:extLst>
      <p:ext uri="{BB962C8B-B14F-4D97-AF65-F5344CB8AC3E}">
        <p14:creationId xmlns:p14="http://schemas.microsoft.com/office/powerpoint/2010/main" val="2518400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207920"/>
            <a:ext cx="7772400" cy="1143000"/>
          </a:xfrm>
        </p:spPr>
        <p:txBody>
          <a:bodyPr>
            <a:normAutofit/>
          </a:bodyPr>
          <a:lstStyle/>
          <a:p>
            <a:r>
              <a:rPr lang="da-DK" sz="3200" dirty="0">
                <a:latin typeface="Verdana" pitchFamily="34" charset="0"/>
              </a:rPr>
              <a:t>Beretning for året 2023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620295"/>
              </p:ext>
            </p:extLst>
          </p:nvPr>
        </p:nvGraphicFramePr>
        <p:xfrm>
          <a:off x="1487632" y="3933056"/>
          <a:ext cx="6968336" cy="18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281342" imgH="1851747" progId="Word.Document.8">
                  <p:embed/>
                </p:oleObj>
              </mc:Choice>
              <mc:Fallback>
                <p:oleObj name="Document" r:id="rId2" imgW="6281342" imgH="1851747" progId="Word.Document.8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632" y="3933056"/>
                        <a:ext cx="6968336" cy="184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79525" y="3089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386196"/>
            <a:ext cx="327660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21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96" y="1368287"/>
            <a:ext cx="1584176" cy="225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15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r>
              <a:rPr lang="da-DK" sz="3600" dirty="0">
                <a:latin typeface="Verdana" pitchFamily="34" charset="0"/>
              </a:rPr>
              <a:t>Generalforsamling 20.03.2024</a:t>
            </a:r>
            <a:endParaRPr lang="da-DK" sz="3600" dirty="0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55576" y="1988840"/>
            <a:ext cx="81369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7200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Valg af dirigent.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Bestyrelsens beretning for det forløbne regnskabsår.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Den reviderede årsrapport efter regnskabsloven fremlægges til </a:t>
            </a:r>
            <a:b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godkendelse.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Budget opgjort efter varmeforsyningslovens prisbestemmelser for </a:t>
            </a:r>
            <a:b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indeværende drifts år fremlægges til orientering.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5400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133475" algn="l"/>
              </a:tabLst>
            </a:pPr>
            <a:r>
              <a:rPr lang="da-DK" sz="1600" dirty="0">
                <a:solidFill>
                  <a:srgbClr val="00008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Fremlæggelse af investeringsplan for kommende år til orientering</a:t>
            </a:r>
          </a:p>
          <a:p>
            <a:pPr indent="5400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133475" algn="l"/>
              </a:tabLst>
            </a:pPr>
            <a:r>
              <a:rPr lang="da-DK" sz="1600" dirty="0">
                <a:solidFill>
                  <a:srgbClr val="00008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Forslag fra bestyrelsen </a:t>
            </a:r>
          </a:p>
          <a:p>
            <a:pPr lvl="0" indent="5400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Indkomne forslag fra andelshavere/varmeaftagere.</a:t>
            </a:r>
          </a:p>
          <a:p>
            <a:pPr lvl="0" indent="5400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Valg af bestyrelsesmedlemmer.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33475" algn="l"/>
              </a:tabLst>
            </a:pPr>
            <a:r>
              <a:rPr lang="da-DK" sz="1600" dirty="0">
                <a:solidFill>
                  <a:srgbClr val="00008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9.    </a:t>
            </a: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Valg af suppleanter til bestyrelsen.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10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Valg af revisor.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10"/>
              <a:tabLst>
                <a:tab pos="1133475" algn="l"/>
              </a:tabLst>
            </a:pPr>
            <a:r>
              <a:rPr lang="da-DK" sz="1600" dirty="0">
                <a:solidFill>
                  <a:srgbClr val="00008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Eventuelt.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683568" y="1484784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33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DAGSORDEN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4133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r>
              <a:rPr lang="da-DK" sz="3600" dirty="0">
                <a:latin typeface="Verdana" pitchFamily="34" charset="0"/>
              </a:rPr>
              <a:t>Generalforsamling 20.03.2024</a:t>
            </a:r>
            <a:endParaRPr lang="da-DK" sz="3600" dirty="0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55576" y="1988840"/>
            <a:ext cx="73448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7200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</a:pPr>
            <a:r>
              <a:rPr lang="da-DK" sz="3600" dirty="0">
                <a:latin typeface="Arial" pitchFamily="34" charset="0"/>
                <a:cs typeface="Arial" pitchFamily="34" charset="0"/>
              </a:rPr>
              <a:t>Fremlæggelse af regnskab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</a:pPr>
            <a:r>
              <a:rPr lang="da-DK" sz="3600" dirty="0">
                <a:latin typeface="Arial" pitchFamily="34" charset="0"/>
                <a:cs typeface="Arial" pitchFamily="34" charset="0"/>
              </a:rPr>
              <a:t>		for året 2023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</a:pPr>
            <a:r>
              <a:rPr lang="da-DK" sz="3600" dirty="0">
                <a:latin typeface="Arial" pitchFamily="34" charset="0"/>
                <a:cs typeface="Arial" pitchFamily="34" charset="0"/>
              </a:rPr>
              <a:t>	ved Heidi Liann </a:t>
            </a:r>
            <a:r>
              <a:rPr lang="da-DK" sz="3600" dirty="0" err="1">
                <a:latin typeface="Arial" pitchFamily="34" charset="0"/>
                <a:cs typeface="Arial" pitchFamily="34" charset="0"/>
              </a:rPr>
              <a:t>Jarlund</a:t>
            </a:r>
            <a:endParaRPr lang="da-DK" sz="3600" dirty="0">
              <a:latin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</a:pPr>
            <a:endParaRPr lang="da-DK" sz="3600" dirty="0">
              <a:latin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</a:pPr>
            <a:endParaRPr lang="da-DK" sz="3600" dirty="0">
              <a:latin typeface="Verdana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33475" algn="l"/>
              </a:tabLst>
            </a:pPr>
            <a:endParaRPr lang="da-DK" sz="360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33475" algn="l"/>
              </a:tabLst>
            </a:pPr>
            <a:r>
              <a:rPr lang="da-DK" sz="1600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5336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r>
              <a:rPr lang="da-DK" sz="3600" dirty="0">
                <a:latin typeface="Verdana" pitchFamily="34" charset="0"/>
              </a:rPr>
              <a:t>Generalforsamling 20.03.2024</a:t>
            </a:r>
            <a:endParaRPr lang="da-DK" sz="3600" dirty="0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55576" y="1988840"/>
            <a:ext cx="81369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7200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Valg af dirigent.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Bestyrelsens beretning for det forløbne regnskabsår.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Den reviderede årsrapport efter regnskabsloven fremlægges til </a:t>
            </a:r>
            <a:b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godkendelse.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Budget opgjort efter varmeforsyningslovens prisbestemmelser for </a:t>
            </a:r>
            <a:b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indeværende drifts år fremlægges til orientering.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5400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133475" algn="l"/>
              </a:tabLst>
            </a:pPr>
            <a:r>
              <a:rPr lang="da-DK" sz="1600" dirty="0">
                <a:solidFill>
                  <a:srgbClr val="00008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Fremlæggelse af investeringsplan for kommende år til orientering</a:t>
            </a:r>
          </a:p>
          <a:p>
            <a:pPr indent="5400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133475" algn="l"/>
              </a:tabLst>
            </a:pPr>
            <a:r>
              <a:rPr lang="da-DK" sz="1600" dirty="0">
                <a:solidFill>
                  <a:srgbClr val="00008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Forslag fra bestyrelsen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Indkomne forslag fra andelshavere/varmeaftagere.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Valg af bestyrelsesmedlemmer.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Valg af suppleanter til bestyrelsen.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Valg af revisor.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Eventuelt.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683568" y="1484784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33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DAGSORDEN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6047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r>
              <a:rPr lang="da-DK" sz="3600" dirty="0">
                <a:latin typeface="Verdana" pitchFamily="34" charset="0"/>
              </a:rPr>
              <a:t>Generalforsamling 20.03.2024</a:t>
            </a:r>
            <a:endParaRPr lang="da-DK" sz="3600" dirty="0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55576" y="1988840"/>
            <a:ext cx="81369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7200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Valg af dirigent.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Bestyrelsens beretning for det forløbne regnskabsår.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Den reviderede årsrapport efter regnskabsloven fremlægges til </a:t>
            </a:r>
            <a:b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godkendelse.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Budget opgjort efter varmeforsyningslovens prisbestemmelser for </a:t>
            </a:r>
            <a:b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indeværende drifts år fremlægges til orientering.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lang="da-DK" sz="1600" dirty="0">
                <a:solidFill>
                  <a:srgbClr val="FF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Fremlæggelse af investeringsplan for kommende år til orientering</a:t>
            </a:r>
          </a:p>
          <a:p>
            <a:pPr lvl="0" indent="5400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133475" algn="l"/>
              </a:tabLst>
            </a:pPr>
            <a:r>
              <a:rPr lang="da-DK" sz="1600" dirty="0">
                <a:solidFill>
                  <a:srgbClr val="00008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Forslag fra bestyrelsen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Indkomne forslag fra andelshavere/varmeaftagere.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Valg af bestyrelsesmedlemmer.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Valg af suppleanter til bestyrelsen.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Valg af revisor.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Eventuelt.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683568" y="1484784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33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DAGSORDEN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8576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r>
              <a:rPr lang="da-DK" sz="3600" dirty="0">
                <a:latin typeface="Verdana" pitchFamily="34" charset="0"/>
              </a:rPr>
              <a:t>Generalforsamling 20.03.2024</a:t>
            </a:r>
            <a:endParaRPr lang="da-DK" sz="3600" dirty="0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55576" y="1988840"/>
            <a:ext cx="81369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7200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Valg af dirigent.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Bestyrelsens beretning for det forløbne regnskabsår.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Den reviderede årsrapport efter regnskabsloven fremlægges til </a:t>
            </a:r>
            <a:b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godkendelse.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Budget opgjort efter varmeforsyningslovens prisbestemmelser for </a:t>
            </a:r>
            <a:b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indeværende drifts år fremlægges til orientering.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lang="da-DK" sz="1600" dirty="0">
                <a:solidFill>
                  <a:srgbClr val="00008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Fremlæggelse af investeringsplan for kommende år til orientering</a:t>
            </a:r>
          </a:p>
          <a:p>
            <a:pPr lvl="0" indent="5400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133475" algn="l"/>
              </a:tabLst>
            </a:pPr>
            <a:r>
              <a:rPr lang="da-DK" sz="1600" dirty="0">
                <a:solidFill>
                  <a:srgbClr val="FF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Forslag fra bestyrelsen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Indkomne forslag fra andelshavere/varmeaftagere.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Valg af bestyrelsesmedlemmer.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Valg af suppleanter til bestyrelsen.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Valg af revisor.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Eventuelt.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683568" y="1484784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33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DAGSORDEN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9116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Indkomne forslag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46856" y="1600200"/>
            <a:ext cx="8229600" cy="4525963"/>
          </a:xfrm>
        </p:spPr>
        <p:txBody>
          <a:bodyPr lIns="90000">
            <a:normAutofit lnSpcReduction="10000"/>
          </a:bodyPr>
          <a:lstStyle/>
          <a:p>
            <a:endParaRPr lang="da-DK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</a:pPr>
            <a:endParaRPr lang="da-DK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</a:pPr>
            <a:endParaRPr lang="da-DK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</a:pPr>
            <a:r>
              <a:rPr lang="da-DK" sz="2800" b="1" dirty="0"/>
              <a:t>Bestyrelsen ønsker at kunne honorere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133475" algn="l"/>
              </a:tabLst>
            </a:pPr>
            <a:r>
              <a:rPr lang="da-DK" sz="2800" b="1" dirty="0"/>
              <a:t>    fagligt arbejde ud over bestyrelsesarbejde.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133475" algn="l"/>
              </a:tabLst>
            </a:pPr>
            <a:endParaRPr lang="da-DK" sz="2800" b="1" dirty="0"/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133475" algn="l"/>
              </a:tabLst>
            </a:pPr>
            <a:r>
              <a:rPr lang="da-DK" b="1" dirty="0"/>
              <a:t>Derfor ønskes generalforsamlingens                             godkendelse af, at der afsættes kr. 100.000- som bestyrelsen kan bruge til at honorere x-</a:t>
            </a:r>
            <a:r>
              <a:rPr lang="da-DK" b="1" dirty="0" err="1"/>
              <a:t>tra</a:t>
            </a:r>
            <a:r>
              <a:rPr lang="da-DK" b="1" dirty="0"/>
              <a:t> faglig arbejdsindsats, vi ellers skulle købe os til.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27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76672"/>
            <a:ext cx="2225702" cy="2160240"/>
          </a:xfrm>
          <a:prstGeom prst="rect">
            <a:avLst/>
          </a:prstGeom>
          <a:noFill/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9B64FCC-D655-B86B-5A1B-80BC5D4DFB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24109"/>
            <a:ext cx="2583904" cy="139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33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0FF1F-0EEA-4360-DD23-C0828C56F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498EB-B3DB-CF36-8074-A594FF049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Indkomne forslag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A596216-DD60-35DB-5070-BEEE72F63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56" y="1600200"/>
            <a:ext cx="8229600" cy="4525963"/>
          </a:xfrm>
        </p:spPr>
        <p:txBody>
          <a:bodyPr lIns="90000">
            <a:normAutofit/>
          </a:bodyPr>
          <a:lstStyle/>
          <a:p>
            <a:endParaRPr lang="da-DK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</a:pPr>
            <a:endParaRPr lang="da-DK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</a:pPr>
            <a:endParaRPr lang="da-DK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</a:pPr>
            <a:r>
              <a:rPr lang="da-DK" sz="2800" b="1" dirty="0"/>
              <a:t>Bestyrelsen ønsker generalforsamlingens godkendelse af, at erstatte nuværende </a:t>
            </a:r>
            <a:r>
              <a:rPr lang="da-DK" sz="2800" b="1" dirty="0" err="1"/>
              <a:t>pillefyr</a:t>
            </a:r>
            <a:r>
              <a:rPr lang="da-DK" sz="2800" b="1" dirty="0"/>
              <a:t> med et rør for at forsyne Rodskov med fjernvarme fra Rønde. (Reduktion af CO2 : 161 tons.)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133475" algn="l"/>
              </a:tabLst>
            </a:pPr>
            <a:r>
              <a:rPr lang="da-DK" sz="2800" b="1" dirty="0"/>
              <a:t>    Afstand 3,5 km.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133475" algn="l"/>
              </a:tabLst>
            </a:pPr>
            <a:r>
              <a:rPr lang="da-DK" sz="2800" b="1" dirty="0"/>
              <a:t>    Pris for rørlægning 12 mil.</a:t>
            </a:r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4E63B539-E2A7-D478-CA34-15273B957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28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6FF9D5B-A6CF-1E5D-C38B-B8AEF58EF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76672"/>
            <a:ext cx="2225702" cy="2160240"/>
          </a:xfrm>
          <a:prstGeom prst="rect">
            <a:avLst/>
          </a:prstGeom>
          <a:noFill/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4FA52ED-8153-A2D3-5421-2151CEF6E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24109"/>
            <a:ext cx="2583904" cy="139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08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r>
              <a:rPr lang="da-DK" sz="3600" dirty="0">
                <a:latin typeface="Verdana" pitchFamily="34" charset="0"/>
              </a:rPr>
              <a:t>Generalforsamling 20.03.2024</a:t>
            </a:r>
            <a:endParaRPr lang="da-DK" sz="3600" dirty="0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55576" y="1988840"/>
            <a:ext cx="81369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7200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Valg af dirigent.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Bestyrelsens beretning for det forløbne regnskabsår.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Den reviderede årsrapport efter regnskabsloven fremlægges til </a:t>
            </a:r>
            <a:b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godkendelse.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Budget opgjort efter varmeforsyningslovens prisbestemmelser for </a:t>
            </a:r>
            <a:b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indeværende drifts år fremlægges til orientering.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lang="da-DK" sz="1600" dirty="0">
                <a:solidFill>
                  <a:srgbClr val="00008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Fremlæggelse af investeringsplan for kommende år til orientering</a:t>
            </a:r>
          </a:p>
          <a:p>
            <a:pPr lvl="0" indent="5400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133475" algn="l"/>
              </a:tabLst>
            </a:pPr>
            <a:r>
              <a:rPr lang="da-DK" sz="1600" dirty="0">
                <a:solidFill>
                  <a:srgbClr val="00008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Forslag fra bestyrelsen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Indkomne forslag fra andelshavere/varmeaftagere.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Valg af bestyrelsesmedlemmer.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Valg af suppleanter til bestyrelsen.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Valg af revisor.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Eventuelt.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683568" y="1484784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33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DAGSORDEN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2482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r>
              <a:rPr lang="da-DK" sz="3600" dirty="0">
                <a:latin typeface="Verdana" pitchFamily="34" charset="0"/>
              </a:rPr>
              <a:t>Generalforsamling 20.03.2024</a:t>
            </a:r>
            <a:endParaRPr lang="da-DK" sz="3600" dirty="0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55576" y="1988840"/>
            <a:ext cx="81369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7200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33475" algn="l"/>
              </a:tabLst>
            </a:pPr>
            <a:endParaRPr lang="da-DK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33475" algn="l"/>
              </a:tabLst>
            </a:pPr>
            <a:endParaRPr lang="da-DK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33475" algn="l"/>
              </a:tabLst>
            </a:pP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Til dirigent foreslår bestyrelsen: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33475" algn="l"/>
              </a:tabLst>
            </a:pPr>
            <a:endParaRPr lang="da-DK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33475" algn="l"/>
              </a:tabLst>
            </a:pP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		Advokat Karsten Fryland Nielsen</a:t>
            </a:r>
            <a:endParaRPr kumimoji="0" lang="da-DK" sz="2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8645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Indkomne forslag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46856" y="1600200"/>
            <a:ext cx="8229600" cy="4525963"/>
          </a:xfrm>
        </p:spPr>
        <p:txBody>
          <a:bodyPr/>
          <a:lstStyle/>
          <a:p>
            <a:endParaRPr lang="da-DK" dirty="0"/>
          </a:p>
          <a:p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da-DK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30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4365104"/>
            <a:ext cx="3229521" cy="1359798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D607300-C948-C978-6816-1332BC6B0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68" y="1844824"/>
            <a:ext cx="2843776" cy="142188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AA4A1EA2-F191-DB6C-D498-90A9AED9AC17}"/>
              </a:ext>
            </a:extLst>
          </p:cNvPr>
          <p:cNvSpPr txBox="1"/>
          <p:nvPr/>
        </p:nvSpPr>
        <p:spPr>
          <a:xfrm>
            <a:off x="899592" y="3429000"/>
            <a:ext cx="65527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</a:pPr>
            <a:r>
              <a:rPr lang="da-DK" dirty="0"/>
              <a:t>Rønde Fjernvarme opfordres til at supplere/etablere vedvarende energi som energikilde til fjernvarmeværket. Der kan henvises til NRGI og TLV forsynings projekt: Energiparken 106 ha solceller og tre vindmøller ved Trustrup.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819839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r>
              <a:rPr lang="da-DK" sz="3600" dirty="0">
                <a:latin typeface="Verdana" pitchFamily="34" charset="0"/>
              </a:rPr>
              <a:t>Generalforsamling 20.03.2024</a:t>
            </a:r>
            <a:endParaRPr lang="da-DK" sz="3600" dirty="0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55576" y="1988840"/>
            <a:ext cx="81369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7200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Valg af dirigent.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Bestyrelsens beretning for det forløbne regnskabsår.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Den reviderede årsrapport efter regnskabsloven fremlægges til </a:t>
            </a:r>
            <a:b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godkendelse.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Budget opgjort efter varmeforsyningslovens prisbestemmelser for </a:t>
            </a:r>
            <a:b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indeværende drifts år fremlægges til orientering.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lang="da-DK" sz="1600" dirty="0">
                <a:solidFill>
                  <a:srgbClr val="00008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Fremlæggelse af investeringsplan for kommende år til orientering</a:t>
            </a:r>
          </a:p>
          <a:p>
            <a:pPr lvl="0" indent="5400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133475" algn="l"/>
              </a:tabLst>
            </a:pPr>
            <a:r>
              <a:rPr lang="da-DK" sz="1600" dirty="0">
                <a:solidFill>
                  <a:srgbClr val="00008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Forslag fra bestyrelsen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Indkomne forslag fra andelshavere/varmeaftagere.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Valg af bestyrelsesmedlemmer.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Valg af suppleanter til bestyrelsen.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Valg af revisor.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Eventuelt.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683568" y="1484784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33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DAGSORDEN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1043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da-DK" sz="3600">
                <a:latin typeface="Verdana" pitchFamily="34" charset="0"/>
              </a:rPr>
              <a:t>Valg - bestyrelsen</a:t>
            </a:r>
            <a:endParaRPr lang="da-DK"/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1809166" y="1832649"/>
            <a:ext cx="586410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dirty="0">
                <a:solidFill>
                  <a:srgbClr val="339933"/>
                </a:solidFill>
                <a:latin typeface="Verdana" pitchFamily="34" charset="0"/>
              </a:rPr>
              <a:t>På valg : </a:t>
            </a:r>
            <a:r>
              <a:rPr lang="da-DK" dirty="0">
                <a:latin typeface="Verdana" pitchFamily="34" charset="0"/>
              </a:rPr>
              <a:t>	</a:t>
            </a:r>
          </a:p>
          <a:p>
            <a:pPr>
              <a:defRPr/>
            </a:pPr>
            <a:endParaRPr lang="da-DK" dirty="0">
              <a:solidFill>
                <a:srgbClr val="000066"/>
              </a:solidFill>
              <a:latin typeface="Verdana" pitchFamily="34" charset="0"/>
            </a:endParaRPr>
          </a:p>
          <a:p>
            <a:pPr>
              <a:defRPr/>
            </a:pPr>
            <a:r>
              <a:rPr lang="da-DK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Morten Byrial		</a:t>
            </a:r>
            <a:r>
              <a:rPr lang="da-DK" dirty="0">
                <a:solidFill>
                  <a:srgbClr val="000066"/>
                </a:solidFill>
                <a:latin typeface="Verdana" pitchFamily="34" charset="0"/>
              </a:rPr>
              <a:t>     </a:t>
            </a:r>
            <a:r>
              <a:rPr lang="da-DK" dirty="0">
                <a:solidFill>
                  <a:srgbClr val="00B050"/>
                </a:solidFill>
                <a:latin typeface="Verdana" pitchFamily="34" charset="0"/>
              </a:rPr>
              <a:t>- villig til genvalg</a:t>
            </a:r>
          </a:p>
          <a:p>
            <a:pPr>
              <a:defRPr/>
            </a:pPr>
            <a:r>
              <a:rPr lang="da-DK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Henning Sørensen</a:t>
            </a:r>
            <a:r>
              <a:rPr lang="da-DK" dirty="0">
                <a:solidFill>
                  <a:schemeClr val="tx2"/>
                </a:solidFill>
                <a:latin typeface="Verdana" pitchFamily="34" charset="0"/>
              </a:rPr>
              <a:t>	     </a:t>
            </a:r>
            <a:r>
              <a:rPr lang="da-DK" dirty="0">
                <a:solidFill>
                  <a:srgbClr val="00B050"/>
                </a:solidFill>
                <a:latin typeface="Verdana" pitchFamily="34" charset="0"/>
              </a:rPr>
              <a:t>- villig til genvalg</a:t>
            </a:r>
          </a:p>
          <a:p>
            <a:pPr>
              <a:defRPr/>
            </a:pPr>
            <a:r>
              <a:rPr lang="da-DK" dirty="0">
                <a:solidFill>
                  <a:schemeClr val="tx2"/>
                </a:solidFill>
                <a:latin typeface="Verdana" pitchFamily="34" charset="0"/>
              </a:rPr>
              <a:t>John </a:t>
            </a:r>
            <a:r>
              <a:rPr lang="da-DK" dirty="0" err="1">
                <a:solidFill>
                  <a:schemeClr val="tx2"/>
                </a:solidFill>
                <a:latin typeface="Verdana" pitchFamily="34" charset="0"/>
              </a:rPr>
              <a:t>Schlage</a:t>
            </a:r>
            <a:r>
              <a:rPr lang="da-DK" dirty="0">
                <a:solidFill>
                  <a:schemeClr val="tx2"/>
                </a:solidFill>
                <a:latin typeface="Verdana" pitchFamily="34" charset="0"/>
              </a:rPr>
              <a:t>		     </a:t>
            </a:r>
            <a:r>
              <a:rPr lang="da-DK" dirty="0">
                <a:solidFill>
                  <a:srgbClr val="00B050"/>
                </a:solidFill>
                <a:latin typeface="Verdana" pitchFamily="34" charset="0"/>
              </a:rPr>
              <a:t>- ønsker ikke genvalg</a:t>
            </a:r>
          </a:p>
          <a:p>
            <a:pPr>
              <a:defRPr/>
            </a:pPr>
            <a:r>
              <a:rPr lang="da-DK" dirty="0">
                <a:solidFill>
                  <a:schemeClr val="tx2"/>
                </a:solidFill>
                <a:latin typeface="Verdana" pitchFamily="34" charset="0"/>
              </a:rPr>
              <a:t>Lone Smedegaard	     </a:t>
            </a:r>
            <a:r>
              <a:rPr lang="da-DK" dirty="0">
                <a:solidFill>
                  <a:srgbClr val="00B050"/>
                </a:solidFill>
                <a:latin typeface="Verdana" pitchFamily="34" charset="0"/>
              </a:rPr>
              <a:t>- ønsker ikke genvalg</a:t>
            </a:r>
          </a:p>
          <a:p>
            <a:pPr>
              <a:defRPr/>
            </a:pPr>
            <a:r>
              <a:rPr lang="da-DK" dirty="0">
                <a:solidFill>
                  <a:schemeClr val="tx2"/>
                </a:solidFill>
                <a:latin typeface="Verdana" pitchFamily="34" charset="0"/>
              </a:rPr>
              <a:t>Lars Dyrup		     </a:t>
            </a:r>
            <a:r>
              <a:rPr lang="da-DK" dirty="0">
                <a:solidFill>
                  <a:srgbClr val="00B050"/>
                </a:solidFill>
                <a:latin typeface="Verdana" pitchFamily="34" charset="0"/>
              </a:rPr>
              <a:t>- ønsker ikke genvalg</a:t>
            </a:r>
          </a:p>
          <a:p>
            <a:pPr>
              <a:defRPr/>
            </a:pPr>
            <a:endParaRPr lang="da-DK" dirty="0">
              <a:solidFill>
                <a:srgbClr val="00B050"/>
              </a:solidFill>
              <a:latin typeface="Verdana" pitchFamily="34" charset="0"/>
            </a:endParaRPr>
          </a:p>
          <a:p>
            <a:pPr>
              <a:defRPr/>
            </a:pPr>
            <a:r>
              <a:rPr lang="da-DK" dirty="0">
                <a:solidFill>
                  <a:srgbClr val="000066"/>
                </a:solidFill>
                <a:latin typeface="Verdana" pitchFamily="34" charset="0"/>
              </a:rPr>
              <a:t>		     </a:t>
            </a:r>
            <a:endParaRPr lang="da-DK" dirty="0">
              <a:solidFill>
                <a:srgbClr val="339933"/>
              </a:solidFill>
              <a:latin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32</a:t>
            </a:fld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636" y="3893419"/>
            <a:ext cx="3702327" cy="167380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r>
              <a:rPr lang="da-DK" sz="3600" dirty="0">
                <a:latin typeface="Verdana" pitchFamily="34" charset="0"/>
              </a:rPr>
              <a:t>Generalforsamling 22.03.2023</a:t>
            </a:r>
            <a:endParaRPr lang="da-DK" sz="3600" dirty="0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55576" y="1988840"/>
            <a:ext cx="81369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7200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Valg af dirigent.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Bestyrelsens beretning for det forløbne regnskabsår.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Den reviderede årsrapport efter regnskabsloven fremlægges til </a:t>
            </a:r>
            <a:b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godkendelse.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Budget opgjort efter varmeforsyningslovens prisbestemmelser for </a:t>
            </a:r>
            <a:b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indeværende </a:t>
            </a:r>
            <a:r>
              <a:rPr kumimoji="0" lang="da-DK" sz="1600" b="0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driftsår</a:t>
            </a: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fremlægges til orientering.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lang="da-DK" sz="1600" dirty="0">
                <a:solidFill>
                  <a:srgbClr val="00008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Fremlæggelse af investeringsplan for kommende år til orientering</a:t>
            </a:r>
          </a:p>
          <a:p>
            <a:pPr lvl="0" indent="5400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133475" algn="l"/>
              </a:tabLst>
            </a:pPr>
            <a:r>
              <a:rPr lang="da-DK" sz="1600" dirty="0">
                <a:solidFill>
                  <a:srgbClr val="00008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Forslag fra bestyrelsen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Indkomne forslag fra andelshavere/varmeaftagere.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Valg af bestyrelsesmedlemmer.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Valg af suppleanter til bestyrelsen.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Valg af revisor.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Eventuelt.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683568" y="1484784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33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DAGSORDEN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0484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da-DK" sz="3600">
                <a:latin typeface="Verdana" pitchFamily="34" charset="0"/>
              </a:rPr>
              <a:t>Valg - suppleanter til bestyrelsen</a:t>
            </a:r>
            <a:endParaRPr lang="da-DK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143000" y="1743075"/>
            <a:ext cx="736515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dirty="0">
                <a:solidFill>
                  <a:srgbClr val="000080"/>
                </a:solidFill>
                <a:latin typeface="Verdana" pitchFamily="34" charset="0"/>
              </a:rPr>
              <a:t>På valg : </a:t>
            </a:r>
          </a:p>
          <a:p>
            <a:endParaRPr lang="da-DK" dirty="0">
              <a:latin typeface="Verdana" pitchFamily="34" charset="0"/>
            </a:endParaRPr>
          </a:p>
          <a:p>
            <a:r>
              <a:rPr lang="da-DK" dirty="0">
                <a:solidFill>
                  <a:srgbClr val="000080"/>
                </a:solidFill>
                <a:latin typeface="Verdana" pitchFamily="34" charset="0"/>
              </a:rPr>
              <a:t>Aage Dam, Ugelbølle 	</a:t>
            </a:r>
            <a:r>
              <a:rPr lang="da-DK" dirty="0">
                <a:solidFill>
                  <a:srgbClr val="00B050"/>
                </a:solidFill>
                <a:latin typeface="Verdana" pitchFamily="34" charset="0"/>
              </a:rPr>
              <a:t>		- ikke villig til genvalg</a:t>
            </a:r>
          </a:p>
          <a:p>
            <a:endParaRPr lang="da-DK" dirty="0">
              <a:solidFill>
                <a:srgbClr val="000080"/>
              </a:solidFill>
              <a:latin typeface="Verdana" pitchFamily="34" charset="0"/>
            </a:endParaRPr>
          </a:p>
          <a:p>
            <a:r>
              <a:rPr lang="da-DK" dirty="0">
                <a:solidFill>
                  <a:srgbClr val="000080"/>
                </a:solidFill>
                <a:latin typeface="Verdana" pitchFamily="34" charset="0"/>
              </a:rPr>
              <a:t>Villig til at stille op</a:t>
            </a:r>
          </a:p>
          <a:p>
            <a:r>
              <a:rPr lang="da-DK" dirty="0">
                <a:solidFill>
                  <a:srgbClr val="000080"/>
                </a:solidFill>
                <a:latin typeface="Verdana" pitchFamily="34" charset="0"/>
              </a:rPr>
              <a:t>Lars Dyrup	 	</a:t>
            </a:r>
            <a:r>
              <a:rPr lang="da-DK" dirty="0">
                <a:solidFill>
                  <a:srgbClr val="00B050"/>
                </a:solidFill>
                <a:latin typeface="Verdana" pitchFamily="34" charset="0"/>
              </a:rPr>
              <a:t>		- villig til valg</a:t>
            </a:r>
          </a:p>
          <a:p>
            <a:endParaRPr lang="da-DK" dirty="0">
              <a:solidFill>
                <a:srgbClr val="00B050"/>
              </a:solidFill>
              <a:latin typeface="Verdana" pitchFamily="34" charset="0"/>
            </a:endParaRPr>
          </a:p>
          <a:p>
            <a:endParaRPr lang="da-DK" dirty="0">
              <a:solidFill>
                <a:srgbClr val="000080"/>
              </a:solidFill>
              <a:latin typeface="Verdana" pitchFamily="34" charset="0"/>
            </a:endParaRPr>
          </a:p>
          <a:p>
            <a:endParaRPr lang="da-DK" dirty="0">
              <a:solidFill>
                <a:schemeClr val="accent6">
                  <a:lumMod val="60000"/>
                  <a:lumOff val="40000"/>
                </a:schemeClr>
              </a:solidFill>
              <a:latin typeface="Verdana" pitchFamily="34" charset="0"/>
            </a:endParaRPr>
          </a:p>
          <a:p>
            <a:endParaRPr lang="da-DK" dirty="0">
              <a:solidFill>
                <a:srgbClr val="000066"/>
              </a:solidFill>
              <a:latin typeface="Verdana" pitchFamily="34" charset="0"/>
            </a:endParaRPr>
          </a:p>
          <a:p>
            <a:endParaRPr lang="da-DK" dirty="0">
              <a:solidFill>
                <a:srgbClr val="339933"/>
              </a:solidFill>
              <a:latin typeface="Verdana" pitchFamily="34" charset="0"/>
            </a:endParaRPr>
          </a:p>
          <a:p>
            <a:endParaRPr lang="da-DK" dirty="0">
              <a:solidFill>
                <a:srgbClr val="339933"/>
              </a:solidFill>
              <a:latin typeface="Verdana" pitchFamily="34" charset="0"/>
            </a:endParaRPr>
          </a:p>
          <a:p>
            <a:r>
              <a:rPr lang="da-DK" dirty="0">
                <a:solidFill>
                  <a:srgbClr val="000066"/>
                </a:solidFill>
                <a:latin typeface="Verdana" pitchFamily="34" charset="0"/>
              </a:rPr>
              <a:t>		</a:t>
            </a:r>
            <a:endParaRPr lang="da-DK" dirty="0">
              <a:solidFill>
                <a:srgbClr val="339933"/>
              </a:solidFill>
              <a:latin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34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5" y="4581128"/>
            <a:ext cx="3181350" cy="14382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r>
              <a:rPr lang="da-DK" sz="3600" dirty="0">
                <a:latin typeface="Verdana" pitchFamily="34" charset="0"/>
              </a:rPr>
              <a:t>Generalforsamling 20.03.2024</a:t>
            </a:r>
            <a:endParaRPr lang="da-DK" sz="3600" dirty="0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55576" y="1988840"/>
            <a:ext cx="81369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7200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Valg af dirigent.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Bestyrelsens beretning for det forløbne regnskabsår.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Den reviderede årsrapport efter regnskabsloven fremlægges til </a:t>
            </a:r>
            <a:b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godkendelse.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Budget opgjort efter varmeforsyningslovens prisbestemmelser for </a:t>
            </a:r>
            <a:b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indeværende drifts år fremlægges til orientering.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lang="da-DK" sz="1600" dirty="0">
                <a:solidFill>
                  <a:srgbClr val="00008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Fremlæggelse af investeringsplan for kommende år til orientering</a:t>
            </a:r>
          </a:p>
          <a:p>
            <a:pPr lvl="0" indent="5400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133475" algn="l"/>
              </a:tabLst>
            </a:pPr>
            <a:r>
              <a:rPr lang="da-DK" sz="1600" dirty="0">
                <a:solidFill>
                  <a:srgbClr val="00008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Forslag fra bestyrelsen: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Indkomne forslag fra andelshavere/varmeaftagere.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Valg af bestyrelsesmedlemmer.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Valg af suppleanter til bestyrelsen.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Valg af revisor.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Eventuelt.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683568" y="1484784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33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DAGSORDEN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9286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da-DK" sz="3600" dirty="0">
                <a:latin typeface="Verdana" pitchFamily="34" charset="0"/>
              </a:rPr>
              <a:t>Valg af revisor</a:t>
            </a:r>
            <a:endParaRPr lang="da-DK" dirty="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6647974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dirty="0">
                <a:solidFill>
                  <a:srgbClr val="339933"/>
                </a:solidFill>
                <a:latin typeface="Verdana" pitchFamily="34" charset="0"/>
              </a:rPr>
              <a:t>Bestyrelsen foreslår genvalg af:</a:t>
            </a:r>
            <a:r>
              <a:rPr lang="da-DK" dirty="0">
                <a:latin typeface="Verdana" pitchFamily="34" charset="0"/>
              </a:rPr>
              <a:t>	</a:t>
            </a:r>
          </a:p>
          <a:p>
            <a:endParaRPr lang="da-DK" dirty="0">
              <a:solidFill>
                <a:srgbClr val="000066"/>
              </a:solidFill>
              <a:latin typeface="Verdana" pitchFamily="34" charset="0"/>
            </a:endParaRPr>
          </a:p>
          <a:p>
            <a:endParaRPr lang="da-DK" sz="1800" dirty="0">
              <a:solidFill>
                <a:srgbClr val="000066"/>
              </a:solidFill>
              <a:latin typeface="Verdana" pitchFamily="34" charset="0"/>
            </a:endParaRPr>
          </a:p>
          <a:p>
            <a:r>
              <a:rPr lang="da-DK" sz="1800" dirty="0">
                <a:solidFill>
                  <a:srgbClr val="000066"/>
                </a:solidFill>
                <a:latin typeface="Verdana" pitchFamily="34" charset="0"/>
              </a:rPr>
              <a:t>	</a:t>
            </a:r>
            <a:r>
              <a:rPr lang="da-DK" sz="2400" dirty="0">
                <a:solidFill>
                  <a:srgbClr val="000066"/>
                </a:solidFill>
                <a:latin typeface="Verdana" pitchFamily="34" charset="0"/>
              </a:rPr>
              <a:t>Redmark</a:t>
            </a:r>
            <a:endParaRPr lang="da-DK" sz="2400" dirty="0">
              <a:latin typeface="Verdana" pitchFamily="34" charset="0"/>
            </a:endParaRPr>
          </a:p>
          <a:p>
            <a:r>
              <a:rPr lang="da-DK" sz="2000" dirty="0">
                <a:latin typeface="Verdana" pitchFamily="34" charset="0"/>
              </a:rPr>
              <a:t>	Statsautoriseret revisionsaktieselskab</a:t>
            </a:r>
          </a:p>
          <a:p>
            <a:r>
              <a:rPr lang="da-DK" sz="2000" dirty="0">
                <a:latin typeface="Verdana" pitchFamily="34" charset="0"/>
              </a:rPr>
              <a:t>          	Hasseris Bymidte 6</a:t>
            </a:r>
          </a:p>
          <a:p>
            <a:r>
              <a:rPr lang="da-DK" sz="2000" dirty="0">
                <a:latin typeface="Verdana" pitchFamily="34" charset="0"/>
              </a:rPr>
              <a:t>	9000  Ålborg</a:t>
            </a:r>
          </a:p>
          <a:p>
            <a:endParaRPr lang="da-DK" sz="2000" dirty="0">
              <a:latin typeface="Verdana" pitchFamily="34" charset="0"/>
            </a:endParaRPr>
          </a:p>
          <a:p>
            <a:r>
              <a:rPr lang="da-DK" sz="2000" dirty="0">
                <a:latin typeface="Verdana" pitchFamily="34" charset="0"/>
              </a:rPr>
              <a:t>	v/ </a:t>
            </a:r>
            <a:r>
              <a:rPr lang="da-DK" sz="2000" dirty="0" err="1">
                <a:latin typeface="Verdana" pitchFamily="34" charset="0"/>
              </a:rPr>
              <a:t>statsaut.revisor</a:t>
            </a:r>
            <a:r>
              <a:rPr lang="da-DK" sz="2000" dirty="0">
                <a:latin typeface="Verdana" pitchFamily="34" charset="0"/>
              </a:rPr>
              <a:t> Frank Nørgaard</a:t>
            </a:r>
          </a:p>
          <a:p>
            <a:r>
              <a:rPr lang="da-DK" sz="2000" dirty="0">
                <a:solidFill>
                  <a:srgbClr val="000066"/>
                </a:solidFill>
                <a:latin typeface="Verdana" pitchFamily="34" charset="0"/>
              </a:rPr>
              <a:t>    </a:t>
            </a:r>
          </a:p>
          <a:p>
            <a:r>
              <a:rPr lang="da-DK" sz="2000" dirty="0">
                <a:solidFill>
                  <a:srgbClr val="000066"/>
                </a:solidFill>
                <a:latin typeface="Verdana" pitchFamily="34" charset="0"/>
              </a:rPr>
              <a:t>  	</a:t>
            </a:r>
            <a:r>
              <a:rPr lang="da-DK" sz="2000" dirty="0">
                <a:latin typeface="Verdana" pitchFamily="34" charset="0"/>
              </a:rPr>
              <a:t>som ekstern uafhængig revisor</a:t>
            </a:r>
            <a:r>
              <a:rPr lang="da-DK" dirty="0">
                <a:solidFill>
                  <a:srgbClr val="000066"/>
                </a:solidFill>
                <a:latin typeface="Verdana" pitchFamily="34" charset="0"/>
              </a:rPr>
              <a:t>		</a:t>
            </a:r>
          </a:p>
          <a:p>
            <a:endParaRPr lang="da-DK" dirty="0">
              <a:solidFill>
                <a:srgbClr val="000066"/>
              </a:solidFill>
              <a:latin typeface="Verdana" pitchFamily="34" charset="0"/>
            </a:endParaRPr>
          </a:p>
          <a:p>
            <a:r>
              <a:rPr lang="da-DK" dirty="0">
                <a:solidFill>
                  <a:srgbClr val="000066"/>
                </a:solidFill>
                <a:latin typeface="Verdana" pitchFamily="34" charset="0"/>
              </a:rPr>
              <a:t>			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36</a:t>
            </a:fld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222" y="835829"/>
            <a:ext cx="24003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r>
              <a:rPr lang="da-DK" sz="3600" dirty="0">
                <a:latin typeface="Verdana" pitchFamily="34" charset="0"/>
              </a:rPr>
              <a:t>Generalforsamling 20.03.2024</a:t>
            </a:r>
            <a:endParaRPr lang="da-DK" sz="3600" dirty="0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55576" y="1988840"/>
            <a:ext cx="81369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7200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Valg af dirigent.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Bestyrelsens beretning for det forløbne regnskabsår.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Den reviderede årsrapport efter regnskabsloven fremlægges til </a:t>
            </a:r>
            <a:b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godkendelse.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Budget opgjort efter varmeforsyningslovens prisbestemmelser for </a:t>
            </a:r>
            <a:b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indeværende drifts år fremlægges til orientering.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lang="da-DK" sz="1600" dirty="0">
                <a:solidFill>
                  <a:srgbClr val="00008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Fremlæggelse af investeringsplan for kommende år til orientering</a:t>
            </a:r>
          </a:p>
          <a:p>
            <a:pPr lvl="0" indent="5400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133475" algn="l"/>
              </a:tabLst>
            </a:pPr>
            <a:r>
              <a:rPr lang="da-DK" sz="1600" dirty="0">
                <a:solidFill>
                  <a:srgbClr val="00008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Forslag fra bestyrelsen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Indkomne forslag fra andelshavere/varmeaftagere.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Valg af bestyrelsesmedlemmer.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Valg af suppleanter til bestyrelsen.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Valg af revisor.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Eventuelt.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683568" y="1484784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33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DAGSORDEN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7221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1143000"/>
          </a:xfrm>
        </p:spPr>
        <p:txBody>
          <a:bodyPr>
            <a:normAutofit/>
          </a:bodyPr>
          <a:lstStyle/>
          <a:p>
            <a:r>
              <a:rPr lang="da-DK" sz="3600" dirty="0">
                <a:latin typeface="Verdana" pitchFamily="34" charset="0"/>
              </a:rPr>
              <a:t>Generalforsamling 20.03.2024</a:t>
            </a:r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38</a:t>
            </a:fld>
            <a:endParaRPr lang="da-DK"/>
          </a:p>
        </p:txBody>
      </p:sp>
      <p:sp>
        <p:nvSpPr>
          <p:cNvPr id="4" name="Tekstfelt 3"/>
          <p:cNvSpPr txBox="1"/>
          <p:nvPr/>
        </p:nvSpPr>
        <p:spPr>
          <a:xfrm>
            <a:off x="1691680" y="1238552"/>
            <a:ext cx="50405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			</a:t>
            </a:r>
          </a:p>
          <a:p>
            <a:r>
              <a:rPr lang="da-DK" sz="2800" dirty="0"/>
              <a:t>Eventuelt</a:t>
            </a:r>
          </a:p>
          <a:p>
            <a:endParaRPr lang="da-DK" sz="2800" dirty="0"/>
          </a:p>
          <a:p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8597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da-DK" sz="3600" dirty="0">
                <a:latin typeface="Verdana" pitchFamily="34" charset="0"/>
              </a:rPr>
              <a:t>Rønde Fjernvarme</a:t>
            </a:r>
            <a:endParaRPr lang="da-DK" dirty="0"/>
          </a:p>
        </p:txBody>
      </p:sp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8984" y="1844823"/>
            <a:ext cx="5387311" cy="325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39</a:t>
            </a:fld>
            <a:endParaRPr lang="da-DK"/>
          </a:p>
        </p:txBody>
      </p:sp>
      <p:sp>
        <p:nvSpPr>
          <p:cNvPr id="3" name="Tekstfelt 2"/>
          <p:cNvSpPr txBox="1"/>
          <p:nvPr/>
        </p:nvSpPr>
        <p:spPr>
          <a:xfrm>
            <a:off x="1871010" y="5500722"/>
            <a:ext cx="524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Tak fordi I mødte op og tak for i aften </a:t>
            </a:r>
            <a:r>
              <a:rPr lang="da-DK" sz="2400" b="1" dirty="0">
                <a:sym typeface="Wingdings" panose="05000000000000000000" pitchFamily="2" charset="2"/>
              </a:rPr>
              <a:t></a:t>
            </a:r>
            <a:endParaRPr lang="da-DK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>
            <a:normAutofit/>
          </a:bodyPr>
          <a:lstStyle/>
          <a:p>
            <a:r>
              <a:rPr lang="da-DK" sz="3600" dirty="0">
                <a:latin typeface="Verdana" pitchFamily="34" charset="0"/>
              </a:rPr>
              <a:t>Generalforsamling 20.03.2024</a:t>
            </a:r>
            <a:endParaRPr lang="da-DK" sz="3600" dirty="0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55576" y="1988840"/>
            <a:ext cx="81369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7200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Valg af dirigent</a:t>
            </a: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Bestyrelsens beretning for det forløbne regnskabsår.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Den reviderede årsrapport efter regnskabsloven fremlægges til </a:t>
            </a:r>
            <a:b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godkendelse.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Budget opgjort efter varmeforsyningslovens prisbestemmelser for </a:t>
            </a:r>
            <a:b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indeværende drifts år fremlægges til orientering.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5400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133475" algn="l"/>
              </a:tabLst>
            </a:pPr>
            <a:r>
              <a:rPr lang="da-DK" sz="1600" dirty="0">
                <a:solidFill>
                  <a:srgbClr val="00008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Fremlæggelse af investeringsplan for kommende år til orientering</a:t>
            </a:r>
          </a:p>
          <a:p>
            <a:pPr indent="5400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133475" algn="l"/>
              </a:tabLst>
            </a:pPr>
            <a:r>
              <a:rPr lang="da-DK" sz="1600" dirty="0">
                <a:solidFill>
                  <a:srgbClr val="00008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Forslag fra bestyrelsen </a:t>
            </a:r>
          </a:p>
          <a:p>
            <a:pPr lvl="0" indent="5400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Indkomne forslag fra andelshavere/varmeaftagere.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33475" algn="l"/>
              </a:tabLst>
            </a:pPr>
            <a:r>
              <a:rPr lang="da-DK" sz="1600" dirty="0">
                <a:solidFill>
                  <a:srgbClr val="00008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8.    </a:t>
            </a: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Valg af bestyrelsesmedlemmer.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33475" algn="l"/>
              </a:tabLst>
            </a:pPr>
            <a:r>
              <a:rPr lang="da-DK" sz="1600" dirty="0">
                <a:solidFill>
                  <a:srgbClr val="00008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9.     </a:t>
            </a: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Valg af suppleanter til bestyrelsen.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10.   Valg af revisor.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33475" algn="l"/>
              </a:tabLst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11.   Eventuelt.</a:t>
            </a:r>
            <a:endParaRPr kumimoji="0" lang="da-DK" sz="1600" b="0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683568" y="1484784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33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DAGSORDEN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738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da-DK" sz="3600" b="1" dirty="0">
                <a:latin typeface="Verdana" pitchFamily="34" charset="0"/>
              </a:rPr>
              <a:t>Varmepriser  2024</a:t>
            </a:r>
            <a:br>
              <a:rPr lang="da-DK" sz="3600" dirty="0">
                <a:latin typeface="Verdana" pitchFamily="34" charset="0"/>
              </a:rPr>
            </a:br>
            <a:r>
              <a:rPr lang="da-DK" sz="3600" dirty="0">
                <a:latin typeface="Verdana" pitchFamily="34" charset="0"/>
              </a:rPr>
              <a:t> </a:t>
            </a:r>
            <a:endParaRPr lang="da-DK" dirty="0"/>
          </a:p>
        </p:txBody>
      </p:sp>
      <p:sp>
        <p:nvSpPr>
          <p:cNvPr id="38915" name="Text Box 1027"/>
          <p:cNvSpPr txBox="1">
            <a:spLocks noChangeArrowheads="1"/>
          </p:cNvSpPr>
          <p:nvPr/>
        </p:nvSpPr>
        <p:spPr bwMode="auto">
          <a:xfrm>
            <a:off x="982617" y="1916832"/>
            <a:ext cx="756084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2000" b="1" dirty="0">
                <a:solidFill>
                  <a:srgbClr val="000066"/>
                </a:solidFill>
                <a:latin typeface="Verdana" pitchFamily="34" charset="0"/>
              </a:rPr>
              <a:t>Rønde Fjernvarme følger inflationen og prisen</a:t>
            </a:r>
          </a:p>
          <a:p>
            <a:pPr algn="ctr"/>
            <a:r>
              <a:rPr lang="da-DK" sz="2000" b="1" dirty="0">
                <a:solidFill>
                  <a:srgbClr val="000066"/>
                </a:solidFill>
                <a:latin typeface="Verdana" pitchFamily="34" charset="0"/>
              </a:rPr>
              <a:t>pr. 01.01.2024 er:  </a:t>
            </a:r>
          </a:p>
          <a:p>
            <a:endParaRPr lang="da-DK" sz="1800" dirty="0">
              <a:solidFill>
                <a:srgbClr val="000066"/>
              </a:solidFill>
              <a:latin typeface="Verdana" pitchFamily="34" charset="0"/>
            </a:endParaRPr>
          </a:p>
          <a:p>
            <a:endParaRPr lang="da-DK" sz="1800" dirty="0">
              <a:solidFill>
                <a:srgbClr val="000066"/>
              </a:solidFill>
              <a:latin typeface="Verdana" pitchFamily="34" charset="0"/>
            </a:endParaRPr>
          </a:p>
          <a:p>
            <a:r>
              <a:rPr lang="da-DK" sz="1800" dirty="0">
                <a:solidFill>
                  <a:srgbClr val="000066"/>
                </a:solidFill>
                <a:latin typeface="Verdana" pitchFamily="34" charset="0"/>
              </a:rPr>
              <a:t>Abonnementsafgift (pr. måler)       </a:t>
            </a:r>
          </a:p>
          <a:p>
            <a:endParaRPr lang="da-DK" sz="1800" dirty="0">
              <a:solidFill>
                <a:srgbClr val="000066"/>
              </a:solidFill>
              <a:latin typeface="Verdana" pitchFamily="34" charset="0"/>
            </a:endParaRPr>
          </a:p>
          <a:p>
            <a:endParaRPr lang="da-DK" sz="1800" dirty="0">
              <a:solidFill>
                <a:srgbClr val="000066"/>
              </a:solidFill>
              <a:latin typeface="Verdana" pitchFamily="34" charset="0"/>
            </a:endParaRPr>
          </a:p>
          <a:p>
            <a:r>
              <a:rPr lang="da-DK" sz="1800" dirty="0">
                <a:solidFill>
                  <a:srgbClr val="000066"/>
                </a:solidFill>
                <a:latin typeface="Verdana" pitchFamily="34" charset="0"/>
              </a:rPr>
              <a:t>Rumafgift pr. m2                         </a:t>
            </a:r>
            <a:r>
              <a:rPr lang="da-DK" sz="1800" b="1" dirty="0">
                <a:solidFill>
                  <a:srgbClr val="000066"/>
                </a:solidFill>
                <a:latin typeface="Verdana" pitchFamily="34" charset="0"/>
              </a:rPr>
              <a:t>          </a:t>
            </a:r>
          </a:p>
          <a:p>
            <a:endParaRPr lang="da-DK" sz="1800" dirty="0">
              <a:solidFill>
                <a:srgbClr val="000066"/>
              </a:solidFill>
              <a:latin typeface="Verdana" pitchFamily="34" charset="0"/>
            </a:endParaRPr>
          </a:p>
          <a:p>
            <a:endParaRPr lang="da-DK" dirty="0">
              <a:solidFill>
                <a:srgbClr val="000066"/>
              </a:solidFill>
              <a:latin typeface="Verdana" pitchFamily="34" charset="0"/>
            </a:endParaRPr>
          </a:p>
          <a:p>
            <a:r>
              <a:rPr lang="da-DK" sz="1800" dirty="0">
                <a:solidFill>
                  <a:srgbClr val="000066"/>
                </a:solidFill>
                <a:latin typeface="Verdana" pitchFamily="34" charset="0"/>
              </a:rPr>
              <a:t>Varmepris pr. MWh		 </a:t>
            </a:r>
            <a:endParaRPr lang="da-DK" sz="1800" dirty="0">
              <a:solidFill>
                <a:srgbClr val="FF0000"/>
              </a:solidFill>
              <a:latin typeface="Verdana" pitchFamily="34" charset="0"/>
            </a:endParaRPr>
          </a:p>
          <a:p>
            <a:endParaRPr lang="da-DK" sz="1600" dirty="0">
              <a:solidFill>
                <a:srgbClr val="000066"/>
              </a:solidFill>
              <a:latin typeface="Verdana" pitchFamily="34" charset="0"/>
            </a:endParaRPr>
          </a:p>
          <a:p>
            <a:endParaRPr lang="da-DK" sz="1600" i="1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38917" name="Rectangle 1030"/>
          <p:cNvSpPr>
            <a:spLocks noChangeArrowheads="1"/>
          </p:cNvSpPr>
          <p:nvPr/>
        </p:nvSpPr>
        <p:spPr bwMode="auto">
          <a:xfrm>
            <a:off x="4870450" y="6201168"/>
            <a:ext cx="33249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000" dirty="0">
                <a:solidFill>
                  <a:srgbClr val="000066"/>
                </a:solidFill>
                <a:latin typeface="Verdana" pitchFamily="34" charset="0"/>
              </a:rPr>
              <a:t>Alle priser er </a:t>
            </a:r>
            <a:r>
              <a:rPr lang="da-DK" sz="2000" dirty="0" err="1">
                <a:solidFill>
                  <a:srgbClr val="000066"/>
                </a:solidFill>
                <a:latin typeface="Verdana" pitchFamily="34" charset="0"/>
              </a:rPr>
              <a:t>incl</a:t>
            </a:r>
            <a:r>
              <a:rPr lang="da-DK" sz="2000" dirty="0">
                <a:solidFill>
                  <a:srgbClr val="000066"/>
                </a:solidFill>
                <a:latin typeface="Verdana" pitchFamily="34" charset="0"/>
              </a:rPr>
              <a:t>. moms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Ellipse 12"/>
          <p:cNvSpPr/>
          <p:nvPr/>
        </p:nvSpPr>
        <p:spPr>
          <a:xfrm>
            <a:off x="4644008" y="3714404"/>
            <a:ext cx="2160240" cy="6260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21,-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960496" y="4340406"/>
            <a:ext cx="1195680" cy="1284103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solidFill>
                  <a:srgbClr val="FF0000"/>
                </a:solidFill>
              </a:rPr>
              <a:t> </a:t>
            </a:r>
            <a:r>
              <a:rPr lang="da-DK" sz="2000" b="1" dirty="0">
                <a:solidFill>
                  <a:schemeClr val="tx1"/>
                </a:solidFill>
              </a:rPr>
              <a:t>485,-</a:t>
            </a: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960496" y="2514601"/>
            <a:ext cx="1195680" cy="140077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>
                <a:solidFill>
                  <a:schemeClr val="tx1"/>
                </a:solidFill>
              </a:rPr>
              <a:t>1000,-</a:t>
            </a:r>
            <a:endParaRPr lang="da-DK" sz="2000" dirty="0">
              <a:solidFill>
                <a:schemeClr val="tx1"/>
              </a:solidFill>
            </a:endParaRPr>
          </a:p>
        </p:txBody>
      </p:sp>
      <p:pic>
        <p:nvPicPr>
          <p:cNvPr id="17" name="Billed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800100"/>
            <a:ext cx="152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48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da-DK" sz="3600">
                <a:latin typeface="Verdana" pitchFamily="34" charset="0"/>
              </a:rPr>
              <a:t>Tariffer 1.1.2024 </a:t>
            </a:r>
            <a:r>
              <a:rPr lang="da-DK" sz="3600" dirty="0">
                <a:latin typeface="Verdana" pitchFamily="34" charset="0"/>
              </a:rPr>
              <a:t>- 31.12.2024</a:t>
            </a:r>
            <a:endParaRPr lang="da-DK" dirty="0"/>
          </a:p>
        </p:txBody>
      </p:sp>
      <p:sp>
        <p:nvSpPr>
          <p:cNvPr id="38915" name="Text Box 1027"/>
          <p:cNvSpPr txBox="1">
            <a:spLocks noChangeArrowheads="1"/>
          </p:cNvSpPr>
          <p:nvPr/>
        </p:nvSpPr>
        <p:spPr bwMode="auto">
          <a:xfrm>
            <a:off x="251520" y="1905000"/>
            <a:ext cx="889248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a-DK" sz="1600" dirty="0">
              <a:solidFill>
                <a:srgbClr val="000066"/>
              </a:solidFill>
              <a:latin typeface="Verdana" pitchFamily="34" charset="0"/>
            </a:endParaRPr>
          </a:p>
          <a:p>
            <a:r>
              <a:rPr lang="da-DK" dirty="0">
                <a:solidFill>
                  <a:srgbClr val="000066"/>
                </a:solidFill>
                <a:latin typeface="Verdana" pitchFamily="34" charset="0"/>
              </a:rPr>
              <a:t>Beregning for et standard hus:</a:t>
            </a:r>
          </a:p>
          <a:p>
            <a:r>
              <a:rPr lang="da-DK" sz="1600" dirty="0">
                <a:solidFill>
                  <a:srgbClr val="000066"/>
                </a:solidFill>
                <a:latin typeface="Verdana" pitchFamily="34" charset="0"/>
              </a:rPr>
              <a:t>130 m2 og et årligt varmeforbrug på 18,1 MWh</a:t>
            </a:r>
          </a:p>
          <a:p>
            <a:r>
              <a:rPr lang="da-DK" sz="1600" dirty="0">
                <a:solidFill>
                  <a:srgbClr val="000066"/>
                </a:solidFill>
                <a:latin typeface="Verdana" pitchFamily="34" charset="0"/>
              </a:rPr>
              <a:t>Ny pris 1.1.24 – 31.12.24</a:t>
            </a:r>
          </a:p>
          <a:p>
            <a:endParaRPr lang="da-DK" sz="1600" dirty="0">
              <a:solidFill>
                <a:srgbClr val="000066"/>
              </a:solidFill>
              <a:latin typeface="Verdana" pitchFamily="34" charset="0"/>
            </a:endParaRPr>
          </a:p>
          <a:p>
            <a:r>
              <a:rPr lang="da-DK" sz="1600" u="sng" dirty="0">
                <a:solidFill>
                  <a:srgbClr val="000066"/>
                </a:solidFill>
                <a:latin typeface="Verdana" pitchFamily="34" charset="0"/>
              </a:rPr>
              <a:t>                                              2024             2023</a:t>
            </a:r>
          </a:p>
          <a:p>
            <a:endParaRPr lang="da-DK" sz="1600" dirty="0">
              <a:solidFill>
                <a:srgbClr val="000066"/>
              </a:solidFill>
              <a:latin typeface="Verdana" pitchFamily="34" charset="0"/>
            </a:endParaRPr>
          </a:p>
          <a:p>
            <a:r>
              <a:rPr lang="da-DK" sz="1600" dirty="0">
                <a:solidFill>
                  <a:srgbClr val="000066"/>
                </a:solidFill>
                <a:latin typeface="Verdana" pitchFamily="34" charset="0"/>
              </a:rPr>
              <a:t>Varme   18,1 MWh                  8.778 kr. 	8.616 kr.</a:t>
            </a:r>
          </a:p>
          <a:p>
            <a:r>
              <a:rPr lang="da-DK" sz="1600" dirty="0">
                <a:solidFill>
                  <a:srgbClr val="000066"/>
                </a:solidFill>
                <a:latin typeface="Verdana" pitchFamily="34" charset="0"/>
              </a:rPr>
              <a:t>Arealafgift                              2.730 kr.       2.730 kr.</a:t>
            </a:r>
          </a:p>
          <a:p>
            <a:r>
              <a:rPr lang="da-DK" sz="1600" dirty="0">
                <a:solidFill>
                  <a:srgbClr val="000066"/>
                </a:solidFill>
                <a:latin typeface="Verdana" pitchFamily="34" charset="0"/>
              </a:rPr>
              <a:t>Målerafgift                              1.000 kr.       1.000 kr.</a:t>
            </a:r>
          </a:p>
          <a:p>
            <a:r>
              <a:rPr lang="da-DK" sz="1600" u="sng" dirty="0">
                <a:solidFill>
                  <a:srgbClr val="000066"/>
                </a:solidFill>
                <a:latin typeface="Verdana" pitchFamily="34" charset="0"/>
              </a:rPr>
              <a:t>Moms                                     3.127 kr.       3.086 kr.</a:t>
            </a:r>
          </a:p>
          <a:p>
            <a:r>
              <a:rPr lang="da-DK" sz="1600" dirty="0">
                <a:solidFill>
                  <a:srgbClr val="000066"/>
                </a:solidFill>
                <a:latin typeface="Verdana" pitchFamily="34" charset="0"/>
              </a:rPr>
              <a:t>I alt	                               15.635 kr.     15.432 kr.  </a:t>
            </a:r>
          </a:p>
          <a:p>
            <a:r>
              <a:rPr lang="da-DK" sz="1600" dirty="0">
                <a:solidFill>
                  <a:srgbClr val="000066"/>
                </a:solidFill>
                <a:latin typeface="Verdana" pitchFamily="34" charset="0"/>
              </a:rPr>
              <a:t>						</a:t>
            </a:r>
          </a:p>
          <a:p>
            <a:r>
              <a:rPr lang="da-DK" sz="1600" dirty="0">
                <a:solidFill>
                  <a:srgbClr val="000066"/>
                </a:solidFill>
                <a:latin typeface="Verdana" pitchFamily="34" charset="0"/>
              </a:rPr>
              <a:t>En stigning på                            203 kr.		</a:t>
            </a:r>
          </a:p>
          <a:p>
            <a:endParaRPr lang="da-DK" sz="1600" dirty="0">
              <a:solidFill>
                <a:srgbClr val="000066"/>
              </a:solidFill>
              <a:latin typeface="Verdana" pitchFamily="34" charset="0"/>
            </a:endParaRPr>
          </a:p>
          <a:p>
            <a:r>
              <a:rPr lang="da-DK" sz="1600" dirty="0">
                <a:solidFill>
                  <a:srgbClr val="000066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64514" name="AutoShape 2" descr="data:image/jpg;base64,/9j/4AAQSkZJRgABAQAAAQABAAD/2wCEAAkGBhQSEBUUEhQUFRUVGBYUFxUWFhcXFRQVFBQXFBUWFRYXHCYeFxkjGRQYHy8gIycpLCwsFR4xNTAqNSYrLCkBCQoKDgwOGg8PGi0kHyQsLCosLC8sKSwsLCwsLCwsLCwsLCwsLCwsLCwsLCwsLCwsLCwsLCwsLCwsLCwsLCwsKf/AABEIALUBFgMBIgACEQEDEQH/xAAcAAABBQEBAQAAAAAAAAAAAAADAAECBAYFBwj/xABFEAABAwIEAwQGBwUHBAMBAAABAAIRAyEEEjFBBVFhBiJxgRMykaGx8AcUIzNCwdEkUnLh8RVDU2KCorJjc5KzJUTCFv/EABsBAAIDAQEBAAAAAAAAAAAAAAABAgMEBQYH/8QALxEAAgIBAwIDCAEFAQAAAAAAAAECEQMEEiExQQUTgRQiMlGRobHwQjNhwdHhcf/aAAwDAQACEQMRAD8A6x11+ZThTLbpw1exs+fUyPtT36+1ShPlSslRG/MqQ8VINTgKNjRFOPm6kAnhKyRG6SnCeErGQUgpZU+VKwohCdThPlSskQShTypQiwIpCVLKnypWBCElOEoRYyKSlCUIAikpQnhAEElKEsqBkUxU4ShAiKZShKEAQTFTITEJkSCYlTITEJ2JkWapKTBdJKXUnHoBLbpw1Ey3SyqdlVEIUg1SDVINSsaRDKnhTDU4CjZKiAanyqcJ8qVjohCcBThLKlYEYShEypZUrHRDKnyqeVKErCiEJ4U8qUIsdEMqWVThPCLCgeVPCnCUJWOiEJZVOEoRYUQypsqJCWVFhQOEoRISyosKBwkQp5UoTsKBwmIRMqbKnYqBwlCJCbKixUDhNCIQmhOxEGC6SIwXSSbJRXAPKnyohanDU7FQMNSyomVPlSsKBhqcNRA1PlSsKIBqcNUsqfKlY6IwnhSyp4SsZCE8KcJQlYyEJ8qnCeEWFA8qWVEypZUrHRDKllRMqfKiwoFlSyomVKErCiGVKFOE8IsdA8qbKiQlCdhQOE0IkJZUWKgcJoRISyp2FA4TQiZUsqLEChKESE0J2KiBamLUSExCdhRBoukptCSTZKPQYhINRcqWVKxUDDU8IganypWOgeVOQiBq827a9p3Yqo/A4Uj0YgV64uLEOLGQekHmZGgM1Zc0ccd0jRp9NLPPZEI76V6bMXWY8ZsO0htOpTaXElsZpzOaCDcg7RuDK0mC7aYWpH2rWzEZu4CDoQXwDPQlZKjwmm2j6LKMnIiZ6u6zdZ/H9ln0pdhnZm6mk4+9p8/eVzMfiFv3uD0E/Cse33Ue0Uq7XAFpBBuCND4HQ+SLlXg+C4uQ+Gl9GoDOUEtMnUCLHz5aFd/C9ssVS/vA4GLvaDfYktIJ5d4ldCOWzlZNBt6P6/v+D1nKnDVgsD9JhsKtK/NpGnOHRebesu9gu3mGqWLjTPJ4I3iJIDZnqp70ZpaXIu1mgyp8qFh8dTeJY9pnkQfgrACe4pcGuGQyp8qnlShFhRDKllRIShKwohlSyqcJQiwoHlSyokJZUWOgeVLKiZUsqLFQLKllRIShOwoFlSyokJEIsKBZUsqJlTQnYqB5U2VFLVEhOxUDhNCJCYtTsjRBoSU2tSQ2SS4JFqfKiZU+VQsntB5U+VEhY3t52xdQjC4YZsVVBvNqDCPXdFw6LjlE8ga55FFWy3Hhlkkox6nO7fdqnOc7AYX7xwitVBtRYfWaIPrkCDOgMam3L4Tw1tGmGMEAe1x3c7r8EHgvCBRZA7zj3nPOr3czO17T4rovf8zMrz+ozvNK+3Y9bpdLHTw2x692SIk/PmpuPJCcbdLJwenz4LNZpopcU4JSrgio0E7OFnN8Dy6aLNVuG1sKZLBXoiRNxUa3/SdB5jwlbNp8LKJBjfwHsVmPNLF8IpY4z4ZjqVSnUBNJ0i5LTZzepbpGxMkdVISPG/iNokdCLDZdPi/ZSnVOen9k/WW6SeYHxF/FcCtUq4dwbiGS3T0rbg8juB7AdbFdXDrIz4fDOdk0rjyi9TqkGWkg2kgwQNblvt5n49XBdrsTT9WqT/EARrudff7lxqb2OALXNPgbTrDZuCYkEgImTmY/Lab7yeVj4rZaMjj2Zs8F9JlUGKtMO8DBJOgg7/6v5d3BfSLh3xnzUzvmBgdZE+9eXER4D3Dz3P6bQQg6PmL3AF+SlZRLBB9Ue34TjNCr6lVjotAcJ9iugLwQHf2c7WF/E/Nl0sJx/EUj3Kzx0JJGoGjk7M8tKuzPasqWVeZ4L6Sq7bPax/tad5E35e9d/BfSXRd94x7OvrD3IsqenmjW5Usq52C7UYar6tZk8iYI8QV1Gwbi/hdFlTg11RDKmyomVLKixbQeVLKiQllRYqBZU2VFhNCdhQOE0IuVNlTsVAsqbKilqbKnYqBZUxailqaE7FtBtCdTDUkmxpBMqQaiZVwe2PatmAoZiM1WpLaNMAk1Hgbxo0EiT1tcqtypF8cbk6RR7b9shgmNp0gKmKq2p0tYF5qPA/CI0kT4ArBcM4b6MufUdnq1CXVKhN3O1IH+UH2wo4LDPdUfiK7s9eqZqOsMoiBTZyAEC3KF0Z8baRYW/Ky4Wp1Pmul0/J6fR6RYI2+r6k9esKbJ5/yVcSYJJb5j4lFabn4rHZvYUEydPbBT+lPTw1QCOsqWSBfw3KBUgjPnWPIbKDnX8U7XiPz/AKqM62PsOp8E+oxMFtfA+aVWgHAhwBBHLbkQpk7RePkJmOcRdsfPibX06JUBluJdkXMJfhXZSZlh9Vw5X+Bt4KjhuKNafR4jNSeJF2FzZIgOsZ8ZDgeey2780iPD+kbqrj+GU6oLajAR4XnpFwVoxamePjqijJgjP+xwnUtwRtlM6zoZMSIFj/NCy26bWO8Xm/PnyBtCTOyj6VTNRqFrDMt9YgQRpYO18fFdqthsKR96+mTb7Ru0X9YNM63zHrMLpQ1eOXcwS0s0+FZxQ0Ta+/s/n8fNIf1Hn7fnbQaLEdkKjWscH0y2pOSS4ZmtOrgA+BfTadSFzn8EqtHqE6nulroaLGQ10z0A8jYDSskX3M7g/kc/l5fE7p5+ffHW4RK+HcwDMxzdNWlouZEEwCTqBN581Aan50vt89FNSIOI8/P5x86q5hOKVaZ7lR7Y5OMctPn3wqJHj+fLx0Sn5+ddPPwTsTRqsD9IeJZ6zm1B/nF4HNzfiu5Q+lJgaTVpFsAmQ6RI57gbLzr5196lPL3fl8/uplTxxfVHoHD/AKWaTsJ6etSLXF4Y2lTcHuIcYDiX5QBII30W0/tCn6MVHPYxpAu57QASJgmYnpOy8Lq02vaGuAIFxMWkycvnfzT4+l6ZhaTlDi1xDdCQZ0PUqPJCWCD6cHvbSCAQQQbggyD1B3SyrxjH9o8WabKVKu9rGvbcOLHhjbZQ5gkiDp/lWwwP0kwAKtKYHrMdrG8P331TKXgkjbZUoXFwfbbC1PxlhO1Rpb7xI967VCu17czHNcObSCPaE7KXBrqMWpoRcqbKiyO0HCjlRS1NCdi2gwE6kAkiwSA8Wxpo0KlUMdUNNpcKbPWfGwXjoqVMRXdisSZqv9Rly2hTOjGdYPvO5K9wAv5rxo07z425XXM1smkku53fDorc21ySOnzKaYH9Esuym0LlHauhiJ2t8UzRGlvzsijRIN8ylQ9zItnzTh1ue0dE5YJ5x7vFSgcoQFg8+xRWuv8Ay0XM4ZSxFcVH/WDTDKj2BopUyYbBuSOvuUOI4OvTp5hi6xOZjdGN9eo1h0HJxWmOlnKmu5nlqYJ0doHfU+BU/RW8gf0kLm1eAGSDisUYt97HwCPg+GCnMPqOnUvqOebaRfqnPBKMbYQ1EZPaix6QTzjUdVCJOhteb2Ui4A69L/zRadadBA5nRZTTRY7O8IZWxApkluYOMhrTMDeRfT2K92j7AilQq1GvkAXblLXESATrFhe3JT7Et/bG7914n8Pq/FbHtPTH1PER/hP9sWvtdOh27MQ/sPWrYeh3WkUqeQAuaXXcSHX8hYicgVGt2MxTBZtUd3YuIkbwHER5L03hLJoUyIjKOvPRXmt3kjwn8lOfxFcJtRPGHYTE0z6zm73bpG0ZWn3odSgXesyi+0TlyuAJzGHAOIutU3i/E229NhazeVSiWk+bJQXdpMUH5avDsJVJBcDTeG2By/jGslXeVmj0f3KXnwvql9DJVcLT0dQLdR3H7xAhriBbYZYvoVA8Mw7hLX1GHYPYXDQD1mD3yfLfZu45RN6/Cazdy6i5jojfukFVqmP4W8SfrdEEWL6DyINwZg281JZNREjs08u33/2ZKp2fBMMr0XHk52RxFhYd7r4C15UKnZ2u2+TMP3mkHz1nrpyFzAW04fwTB4xzmYbFNqua3M5rqbhAJgEzAF0Sp9H1VpmmaZ8CWO90fFP27LHiSF7HjlzFs89rcPqN9am8eLHeV4jdoQGmdL9Nd51+bL0N3ZXGNnK17tbNqtd5Q4mdVSxfCcWPXpOcOT6Id5yyOQ9gV0fEPnEploH2ZjQdrhSB5LuVqDYiph6bZ5ZqW14gfMBAdg6JPq1W9Q5jm+U97VXR1+JlEtFlXY5zXq7w/itSi6aT3MPQ2P8AE3Q+YKerwymNKsfx03DXqJHz5KI4W4nuvpP/AIXifMGFfHUYpdJIongyLrF/Q2HCvpH0biGT/np6+bD+R8lreHcYo1x9lUa4xJaDDwOrTcLyGrw6qNWO8QMw9rZQmVC0zJaRcGSCPA6jyVyp9DJLEe3wmIXnHCu31emIqRWb/m7rx4PAv5g+K2HDO1uHrwA/I4/gqQ0k9DMO8igpcGjqgJKcXSRYtpJeMVnXtHzyW3w30jU6z8lFkkTOepTZYR6sugm+k7Lzw1SSf0/n8yuTq8sZ0ou6O54fB3J0XBUIPUIgrTt8yqgLtssn5G/NJz97jwjksB1ast+nvHSZgxr8UGpixe7gRNxMTsLD3ShNLb+tfryG17eSJTeBtbRFklFIsYVnMkkjeddo5ao7Xx7eW/gqbCee/IWB08VL04H5fqUkyLi2w3Zd00Kv/eq/ki8VaPQg7+lof++muFhzVpBwp4mm1rnF0ZGGC+5uSp1RiHgNOJpkS14+zZq1wc3Q8wF2IZ8SSuS6I5U9PlbbS7mkqjvHxPxQMQ6BquN+1H/7NO//AEmqxh31RIqvFQ7FrcoHSGzM81RqM2NwajIt0+HJGackWGvBjSTeY1t8ERo6/H9UH0mttP4v0UxXjTl1/RcuzqtM0/Yln7WzkGvn/wAdZmy13aRv7LiNPunj/adeqx/Yc/tTP4X6Doth2maTg8Rc/dP527p6qTILryWeGWos1s0aab6RdXTe8kW5+eio8L+5Z4QrTqU7wYj5spzfvMrivdR53w/igqOcAdPhoParlQfas/7b/wD2NWO4W1lGQ2q4+QEGNLPK7H9viaZJuGuZ6pMkvDhYdF2It9zjyS7HfLZDv4Xf8Sn4N91R/gZ/wC5H9uNBu6JDhBY8T3Te7dkXhXGA1tMFzYa1oNnbNA1ARZHudPs9S/8AlcSbfcs8fXb7dFscsfP5rFdnawdxWs5veaaDSDHJ4B1Ei62znLk6jjK/T8I6+n/pr1/Isp5rz3ij3061YsxWLp955AFSWZi50ANc0gCbQvQPH+i8a4zVrVeJ1PsqgptqPYHEG+V1S/gSbaahW6Zrm0U6ttJUwtXt3jm120hWbUa6n6TNVpUnfgLiCGtbu2NVEdua1Sz8NgasSPuqjCT4hxHL2rL8NwVb6zmdTqBuSoZLHQRkfBuFap0yKTzBEk32M5b+C0eXB3aXWjDHUZFXvM9ld2PwrgHeiDZAPdc4RIB5rN8e4NgqNTJUZitA7OxrajO9PODIjlyW7oE5G/wt/wCIWD7a4uoMYA1zWt9ECQXNBJLnfhJ5LDhjGTqSOnnnKEbQ3D+yVLE0TVw1Z4bmczv0ywgsMGYdp1Qcb2ZqUnhrsTQBIkCpVAJExIFQdCNV3vo9M4J3M16x2N8w5aqXak0sxFRjSfRktJAJmXWE39injxp5HFOuX+SvJkaxKTVmUr9lsQQHNpUqgP4mFjg7kQ5jhKo1+AVWjvYeo3nGcj/cD8Vv+w4/+OwwsIpi3KHOU+1DGmmC6o+mW5nBzKhpmcu5GoturMWTI5bVJkMmPGo7nEweA7QV6HdbUqtb+7Ua2oB/CSbeSS3XZPFOqYHDuqOdUc6mCXOOZxMkSS65KZS9ryrv9iv2PE+aMu/ANeDJou11oUjfzWCJbyub/PO6sjiVcm1U6kXIBPu1XPe2XETrbnER/wCJg+9c/T07oegyKe58nRZibWuPzvIUvrHMT+en5rnhwmB628CPOLouXnG/mbaxvC0tHRSReewaxpby5BN6Pfla/wA7qu2peAbczPz/AFS+sxrpfeCIOog8/io0TVllrmTy1v1iXHr4qZdbQnQwN5sAq72iZAnUxNoPLzvGym6kTtFxpGsX12UGmPgkKQGo15XJ6nkjU6YP4emhCajbkQPOZ0lHZiOg58lDy0JzYwwrf3Z+eSaQ0EDloOXwUjXtJt+qdr7kiOZM80bEug02xmvnY+NtN4U7zYNjYb+cWRWP6bX193NQdV0jT4IH6Gi7BPJxLRYD0b/V01HT5utp2koj6niOfo3yf9POFjOw1OMWLmcjz3SBqRqCtp2jcPqdciD9k6dNI2ulZB9eA/Bx9g3z9klXiwyTbwi8RzVHgx+xabaH2SVdqmGnwtEe6d/5q2T95lEfhR4nTwbTd03PulU+MtDSA0E91vvc9dn09OPXP/gf1VDGuBfLSCMgHehlw5xtMzr7it9NXx2OZN2qOdgMS91UB2cwyoATePs3rScHaCKcgTDdQP3Qudg2AOJLmeq8WMkEscBoNF0eGY2mxtMEuJDWyA0G4EW710kpOPKEmkzu9jXtPEsQLAeiECBHrM9nPzW6y9Wn2SsJ2IcHY+u4T3qbTcQW95tiNtJXoTj7liz/ANR+n4R0sLqC9fyCc3w/ReB8exZ/tHEN7xHpq37sCHPN7SI8V9AOfC8e45hqZxWIIa/MX1rgNiSXAn1rqeHcn7v5oq1LuJjMAK5ruJLsgbUMSYsxxBAnmAVeoOrCkS4nLnIEmRlsWiOXRdmjgaQaXB1zTdfK7emZPhdAxVNowupmxNrExcTP5LYskn1+fzOclyv/AA9uoeo3+FvwHvXmX0gYd39pNdLcooNFyAc2Z/MyF6ZQ9Ru1h8Fx+I4bEmsX0X0w0ta2KgcYIkkgDnPuXOxz2ctWdfJj8yO26Ob9Hg/YzP8AjVjr1HKVxvpBY/65TIIa00ADLmgEis60ON7HVbnhlKo1n2rmF5J9QENjbW8qpxHAVn1Q+lUa0ZQ0tc0uE5icwEi9wFKOSpOVftili3Q2WV+xTY4fhxvk/wD05cf6SqdT0VH0b8h9I6e9EjJptN4WuweHc2mA9wc78TgIBPQbKrxfBPflyVPRlpJksDwZEXDjHVKM9r3BKG6O05fY137Bh5/c9+Z0pLpYWjDQHnM4TLsobJnXKLBOo7iaikqPF28Fqh3q6TcHUEEze+nRciDAkO2uNrDkb6IuJwONaSMrt/7ry/d6+8qj6bEMHepyOcEfEKzw/wApbvNkuaqvU8/jnkxf06/foWfrcG+nM2vHIjwVinXnSJ6R+WuioM4sIuC09RPvCGeL0z6w/wBp/RdZ6fDL4ZovjrcveH0OnmOx+HO/tTemiZNhM2vbUjnZUqONok2cB/qj80VlWnmltW5t6wPuKrlo32aNMfEUuJRYanWIJMk63AJAsIEbW9qK6oTBBNy0X1Gveg3knxsh06cmz2nXaNdbg2n80f0b+TToIzH9FTLR5F2NEfEcT7g6WKdeQSLmA425gQLlXqeKJBdGWQDc2HLr7lS9I6bscNbw1wHsMwi0XEDUyebXCY525Kl4JrqjQtVin0a+pfOYibT0094RQQAYueXM+dlRbiJIlzQdCDpy3j4KT8eIs9siIy668jMDVUSg0XQnu6B31XkRLWcmkw4bXIJEKzTwzsvrkW0EEDwtJQsPXdJtPS1ugJFx1VjM68QI2JEjxItBVFUX3fHBpOwNGMTFz3H3mD+Hr+a2faV/7FX37h0kSsb2Hn62JGlN1xOvd6brXdrKp+pV/wCCbg3kjW1kdimVuRc4R9w3wPxM6K46Mh8I3+fNUuFOJosk7TtzPMaK46Mp3JHTdWS+JlMfhR8zGiZuQOS0nEL0aEwZpdP8V/6Lqv8Ao6rRLjSaI3J9/dT4vs4T6OlnozTpGXF7QyfSuMBx3hwt4oxwm93D6HPlK+xxuA0QKjjN/R1Rrt6Jx09q6vBh9pT8v+KJw/s86m8kvpHuVB3HhxlzHNFh1Kt8K4BWa5jsthBIFOq53q6WZEypwjLYk13/ALkO52ex4I4niL29DT36tiy3x+fasZ2c4e+njKtR9Oo1r6LGg5HjM5p7wAidFrTWOzKh/wBEf8iETT3P0/CN+NrYv3uGleUcRE4uuI/HW9xevUJef7t3iXMb8HFcOt2UDnud9m0uLjo9x70kmcwE3KljhIqz01webUG9wj/pP5/4RUcRRJw4Etm1szZ5aSvSKfY6k1uVzw3u5TDQDlLcpu5x1CZ3YrBtZLnktIiTVa3XlAV62r4vnf7Zk8t3waGh6jfBvwRCyeq5j+MUKYANdzoAFhJ5fhb0VSp2lobCu7kSTlO/78BYHPHFU5r6m55onecwBCNQAHvN9oXAPail+GiSdswaZMx1t+nmof8A9a4C1JjRrrEDmbKt6nAv5/ZkPaEd44luxBPS/wAEKriOjr2HdIvy7wF1nanaGu/QtGvq+e5VDEB7vXe9xGgzfDkY6TqqpazH/FN/Yg9WkaljjMkHzc383JLHUsK3SfDe29vFOqvbE/4/f/hB6xsrYXi5EB4zAkkmeptGmhhEqcXLdRNhaLEzca3EXXKpC/vm8RJgC+toU8mYgT5WGu8jyXK3M4cckqo6JrU3gZqbCSSDIaSLSNWmLyq9LgmDqt71GlOlmAXmLFuu+vRQbT7xBsfVbOpGhgC2/wAwpOGRstNha2h3N+Wn81JZJxLFkkupUxX0dYOoJaxzdbscDudjIXIxP0S0/wAFUzyc3TfYjmFpqVbWZGpk2uBNuasUcQco70bn2Sd9B+a0Q1mWPRv6lscr7MwFf6Lq9P7qqDOgaS0n8tlVqdleIM/fOn7j/cCvUMPXt3nXtr5jbz5KwzECJ2098DSxNvkrXj8T1Eekie/d1/weRHDY+n69JxG803D4Kbcfim3OGeQJOjgAOstXpOI4oQTlAdaBqNYmT7TfkgteILRf1WwTzMk6b3nxWheOZ18ipyhfT99Dz1vGqogvw1QDnBI/43Uncaw59dkeNM++1l6XgsTmFxDolut27Zo6jTlCk/LItIjzF4HraTKsXjk/5QTLYuPWLaPPqHEcM+Bnb/CXkaeJXYoUmPHcqGOhn3laR3CqLyJYxxI/GwHbqJ/oq1TsfhzB9ExpmZaA2Zn92LaezxQ/E8U/ixfRr/hqhqZx6SOh2GwDvrPrAxTfctB3byIWn7UYItwlQ1KoyOyB2WkA7K6o1piXHYmFmeC0DhHZqJgkFvfLniCeRPgr/E+M16zMlTIWaluRpHMTmmIPmoPW4K4i/wB9TTHV27bNNwfBl1Cm70jwC1psGAacy0nqj4ltFn3lct3OaoBIudLTpoFh6uNrFmTO7IPwiQ3QCBAsJiB16quaBN/K9zYdfmyol4j8sfJGWoX8XwarNw8Ew3DyI/uwbHSCW38tN0Y8YwlOMoYerKTYHQ2HVYx0NmSJ13Jg7DxuimmAJOmtpJ1A8VW/Es77L7/7KfPSNc7thRuAKkDcAR7JsqdXteI7jDNvWNlmadXuiIk7Axzk3udfOUUkDUE3jwnblHXZV+3ah90vQj553mdtXg/dNA0F3axv01PkgVO1uIJt6Nt9Mttd5vzXGeRECxmBodb/AD4JOoDMIeAWgyNb2k9BBVb1WofG9/ZEHnZbf2ixME+ldHe5X5Rbr4KpS4nVcSXVnGCQZcegI93gq7HA5oNhvIuNyJ0Fx7U1MEMhtgM03Em15+dlQ8k31k36sqeokw2TMSTJM73iRrMm+0lEFAbxbodvK/8ANUWVu8RNhYCIGsnzNvnUzsWADlf3oJ6GLC+1gBPxUFtZX57ZaLG33F7RedNrf1TPiQJN9xHIXI8Sq7zlbEwNRrsYsffKDiqmUNNzbWY20J0mBopXXYHkkWhir9L+dvhEW+Kg6od58rHobHW+6qYahI1gyTEG51IB06+aM+mLkyBMfqTI1SakyCcmhV8UTFj56zrtpsgOrSbSeXPfTbmo1QZnUaWJMf5uXtTU6c3JgE6R7Lc5UHF3yRe66FRkGSYtp7OnRJSp1Mjo77pE6yABbpB0t0SU1BfMadAfQ3MHUnyEjS/j7UQ0cp10jba9vcE6Si10K9qB5C4Azr0nYHztZEp0Cd4hp9m41tqnSRQ4xTAspz4kOcDFxAmL+Cm2kSSM1uUbG8a6J0kkiCSYziYImzbxz+Z9yk9hBidbDmLeKdJJIY7aHrEWIvpYnS4TijAMQJGbT59qSSdEqR18Bg2kSRJAdzvNzvyEeaetw9syJkTG4EjWOd0kltjCLguC2uCiapDhlgZpm3KD8TppZTfjiL7mdTYaCw5dE6Sy3SI2y0ZlpMSRy5GfGfPmoVzFNrvCBykBJJXPoWDB0XFvwn3actVM0gHxaS43iPVhMkrIpMlHkg6iHOcCNI/3HWFGrR7xab5jIJm1p5+PLVMklsQJWVww5gA6NCOhzEfkpZnDMZmOljHRJJUKKsrSBE3LvHlMiLz5oNNxd3SbOPK4AMx8famSUWkV9WSynK2DAdteBM9Ub6veAYnu+Xz7ZSST2qwoDSpgXN5iOmn5GFL6vDpB/E6ba6j8kySjBJoi0qDtJIaZAsOfuv0QK7HZjDrAmxEzcgGSbaJJK+ib5J06ci5Osfn7evVBqPJPKbdbRvsfDkkklS2oJcJUJ7dW2IAOoFwJ1jw8pTu1LfOTcwBdvgUkkkgumVWPOUDoNvFJJJRZKPRH/9k="/>
          <p:cNvSpPr>
            <a:spLocks noChangeAspect="1" noChangeArrowheads="1"/>
          </p:cNvSpPr>
          <p:nvPr/>
        </p:nvSpPr>
        <p:spPr bwMode="auto">
          <a:xfrm>
            <a:off x="114300" y="-833438"/>
            <a:ext cx="2647950" cy="1724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4516" name="AutoShape 4" descr="data:image/jpg;base64,/9j/4AAQSkZJRgABAQAAAQABAAD/2wCEAAkGBhQSEBUUEhQUFRUVGBYUFxUWFhcXFRQVFBQXFBUWFRYXHCYeFxkjGRQYHy8gIycpLCwsFR4xNTAqNSYrLCkBCQoKDgwOGg8PGi0kHyQsLCosLC8sKSwsLCwsLCwsLCwsLCwsLCwsLCwsLCwsLCwsLCwsLCwsLCwsLCwsLCwsKf/AABEIALUBFgMBIgACEQEDEQH/xAAcAAABBQEBAQAAAAAAAAAAAAADAAECBAYFBwj/xABFEAABAwIEAwQGBwUHBAMBAAABAAIRAyEEEjFBBVFhBiJxgRMykaGx8AcUIzNCwdEkUnLh8RVDU2KCorJjc5KzJUTCFv/EABsBAAIDAQEBAAAAAAAAAAAAAAABAgMEBQYH/8QALxEAAgIBAwIDCAEFAQAAAAAAAAECEQMEEiExQQUTgRQiMlGRobHwQjNhwdHhcf/aAAwDAQACEQMRAD8A6x11+ZThTLbpw1exs+fUyPtT36+1ShPlSslRG/MqQ8VINTgKNjRFOPm6kAnhKyRG6SnCeErGQUgpZU+VKwohCdThPlSskQShTypQiwIpCVLKnypWBCElOEoRYyKSlCUIAikpQnhAEElKEsqBkUxU4ShAiKZShKEAQTFTITEJkSCYlTITEJ2JkWapKTBdJKXUnHoBLbpw1Ey3SyqdlVEIUg1SDVINSsaRDKnhTDU4CjZKiAanyqcJ8qVjohCcBThLKlYEYShEypZUrHRDKnyqeVKErCiEJ4U8qUIsdEMqWVThPCLCgeVPCnCUJWOiEJZVOEoRYUQypsqJCWVFhQOEoRISyosKBwkQp5UoTsKBwmIRMqbKnYqBwlCJCbKixUDhNCIQmhOxEGC6SIwXSSbJRXAPKnyohanDU7FQMNSyomVPlSsKBhqcNRA1PlSsKIBqcNUsqfKlY6IwnhSyp4SsZCE8KcJQlYyEJ8qnCeEWFA8qWVEypZUrHRDKllRMqfKiwoFlSyomVKErCiGVKFOE8IsdA8qbKiQlCdhQOE0IkJZUWKgcJoRISyp2FA4TQiZUsqLEChKESE0J2KiBamLUSExCdhRBoukptCSTZKPQYhINRcqWVKxUDDU8IganypWOgeVOQiBq827a9p3Yqo/A4Uj0YgV64uLEOLGQekHmZGgM1Zc0ccd0jRp9NLPPZEI76V6bMXWY8ZsO0htOpTaXElsZpzOaCDcg7RuDK0mC7aYWpH2rWzEZu4CDoQXwDPQlZKjwmm2j6LKMnIiZ6u6zdZ/H9ln0pdhnZm6mk4+9p8/eVzMfiFv3uD0E/Cse33Ue0Uq7XAFpBBuCND4HQ+SLlXg+C4uQ+Gl9GoDOUEtMnUCLHz5aFd/C9ssVS/vA4GLvaDfYktIJ5d4ldCOWzlZNBt6P6/v+D1nKnDVgsD9JhsKtK/NpGnOHRebesu9gu3mGqWLjTPJ4I3iJIDZnqp70ZpaXIu1mgyp8qFh8dTeJY9pnkQfgrACe4pcGuGQyp8qnlShFhRDKllRIShKwohlSyqcJQiwoHlSyokJZUWOgeVLKiZUsqLFQLKllRIShOwoFlSyokJEIsKBZUsqJlTQnYqB5U2VFLVEhOxUDhNCJCYtTsjRBoSU2tSQ2SS4JFqfKiZU+VQsntB5U+VEhY3t52xdQjC4YZsVVBvNqDCPXdFw6LjlE8ga55FFWy3Hhlkkox6nO7fdqnOc7AYX7xwitVBtRYfWaIPrkCDOgMam3L4Tw1tGmGMEAe1x3c7r8EHgvCBRZA7zj3nPOr3czO17T4rovf8zMrz+ozvNK+3Y9bpdLHTw2x692SIk/PmpuPJCcbdLJwenz4LNZpopcU4JSrgio0E7OFnN8Dy6aLNVuG1sKZLBXoiRNxUa3/SdB5jwlbNp8LKJBjfwHsVmPNLF8IpY4z4ZjqVSnUBNJ0i5LTZzepbpGxMkdVISPG/iNokdCLDZdPi/ZSnVOen9k/WW6SeYHxF/FcCtUq4dwbiGS3T0rbg8juB7AdbFdXDrIz4fDOdk0rjyi9TqkGWkg2kgwQNblvt5n49XBdrsTT9WqT/EARrudff7lxqb2OALXNPgbTrDZuCYkEgImTmY/Lab7yeVj4rZaMjj2Zs8F9JlUGKtMO8DBJOgg7/6v5d3BfSLh3xnzUzvmBgdZE+9eXER4D3Dz3P6bQQg6PmL3AF+SlZRLBB9Ue34TjNCr6lVjotAcJ9iugLwQHf2c7WF/E/Nl0sJx/EUj3Kzx0JJGoGjk7M8tKuzPasqWVeZ4L6Sq7bPax/tad5E35e9d/BfSXRd94x7OvrD3IsqenmjW5Usq52C7UYar6tZk8iYI8QV1Gwbi/hdFlTg11RDKmyomVLKixbQeVLKiQllRYqBZU2VFhNCdhQOE0IuVNlTsVAsqbKilqbKnYqBZUxailqaE7FtBtCdTDUkmxpBMqQaiZVwe2PatmAoZiM1WpLaNMAk1Hgbxo0EiT1tcqtypF8cbk6RR7b9shgmNp0gKmKq2p0tYF5qPA/CI0kT4ArBcM4b6MufUdnq1CXVKhN3O1IH+UH2wo4LDPdUfiK7s9eqZqOsMoiBTZyAEC3KF0Z8baRYW/Ky4Wp1Pmul0/J6fR6RYI2+r6k9esKbJ5/yVcSYJJb5j4lFabn4rHZvYUEydPbBT+lPTw1QCOsqWSBfw3KBUgjPnWPIbKDnX8U7XiPz/AKqM62PsOp8E+oxMFtfA+aVWgHAhwBBHLbkQpk7RePkJmOcRdsfPibX06JUBluJdkXMJfhXZSZlh9Vw5X+Bt4KjhuKNafR4jNSeJF2FzZIgOsZ8ZDgeey2780iPD+kbqrj+GU6oLajAR4XnpFwVoxamePjqijJgjP+xwnUtwRtlM6zoZMSIFj/NCy26bWO8Xm/PnyBtCTOyj6VTNRqFrDMt9YgQRpYO18fFdqthsKR96+mTb7Ru0X9YNM63zHrMLpQ1eOXcwS0s0+FZxQ0Ta+/s/n8fNIf1Hn7fnbQaLEdkKjWscH0y2pOSS4ZmtOrgA+BfTadSFzn8EqtHqE6nulroaLGQ10z0A8jYDSskX3M7g/kc/l5fE7p5+ffHW4RK+HcwDMxzdNWlouZEEwCTqBN581Aan50vt89FNSIOI8/P5x86q5hOKVaZ7lR7Y5OMctPn3wqJHj+fLx0Sn5+ddPPwTsTRqsD9IeJZ6zm1B/nF4HNzfiu5Q+lJgaTVpFsAmQ6RI57gbLzr5196lPL3fl8/uplTxxfVHoHD/AKWaTsJ6etSLXF4Y2lTcHuIcYDiX5QBII30W0/tCn6MVHPYxpAu57QASJgmYnpOy8Lq02vaGuAIFxMWkycvnfzT4+l6ZhaTlDi1xDdCQZ0PUqPJCWCD6cHvbSCAQQQbggyD1B3SyrxjH9o8WabKVKu9rGvbcOLHhjbZQ5gkiDp/lWwwP0kwAKtKYHrMdrG8P331TKXgkjbZUoXFwfbbC1PxlhO1Rpb7xI967VCu17czHNcObSCPaE7KXBrqMWpoRcqbKiyO0HCjlRS1NCdi2gwE6kAkiwSA8Wxpo0KlUMdUNNpcKbPWfGwXjoqVMRXdisSZqv9Rly2hTOjGdYPvO5K9wAv5rxo07z425XXM1smkku53fDorc21ySOnzKaYH9Esuym0LlHauhiJ2t8UzRGlvzsijRIN8ylQ9zItnzTh1ue0dE5YJ5x7vFSgcoQFg8+xRWuv8Ay0XM4ZSxFcVH/WDTDKj2BopUyYbBuSOvuUOI4OvTp5hi6xOZjdGN9eo1h0HJxWmOlnKmu5nlqYJ0doHfU+BU/RW8gf0kLm1eAGSDisUYt97HwCPg+GCnMPqOnUvqOebaRfqnPBKMbYQ1EZPaix6QTzjUdVCJOhteb2Ui4A69L/zRadadBA5nRZTTRY7O8IZWxApkluYOMhrTMDeRfT2K92j7AilQq1GvkAXblLXESATrFhe3JT7Et/bG7914n8Pq/FbHtPTH1PER/hP9sWvtdOh27MQ/sPWrYeh3WkUqeQAuaXXcSHX8hYicgVGt2MxTBZtUd3YuIkbwHER5L03hLJoUyIjKOvPRXmt3kjwn8lOfxFcJtRPGHYTE0z6zm73bpG0ZWn3odSgXesyi+0TlyuAJzGHAOIutU3i/E229NhazeVSiWk+bJQXdpMUH5avDsJVJBcDTeG2By/jGslXeVmj0f3KXnwvql9DJVcLT0dQLdR3H7xAhriBbYZYvoVA8Mw7hLX1GHYPYXDQD1mD3yfLfZu45RN6/Cazdy6i5jojfukFVqmP4W8SfrdEEWL6DyINwZg281JZNREjs08u33/2ZKp2fBMMr0XHk52RxFhYd7r4C15UKnZ2u2+TMP3mkHz1nrpyFzAW04fwTB4xzmYbFNqua3M5rqbhAJgEzAF0Sp9H1VpmmaZ8CWO90fFP27LHiSF7HjlzFs89rcPqN9am8eLHeV4jdoQGmdL9Nd51+bL0N3ZXGNnK17tbNqtd5Q4mdVSxfCcWPXpOcOT6Id5yyOQ9gV0fEPnEploH2ZjQdrhSB5LuVqDYiph6bZ5ZqW14gfMBAdg6JPq1W9Q5jm+U97VXR1+JlEtFlXY5zXq7w/itSi6aT3MPQ2P8AE3Q+YKerwymNKsfx03DXqJHz5KI4W4nuvpP/AIXifMGFfHUYpdJIongyLrF/Q2HCvpH0biGT/np6+bD+R8lreHcYo1x9lUa4xJaDDwOrTcLyGrw6qNWO8QMw9rZQmVC0zJaRcGSCPA6jyVyp9DJLEe3wmIXnHCu31emIqRWb/m7rx4PAv5g+K2HDO1uHrwA/I4/gqQ0k9DMO8igpcGjqgJKcXSRYtpJeMVnXtHzyW3w30jU6z8lFkkTOepTZYR6sugm+k7Lzw1SSf0/n8yuTq8sZ0ou6O54fB3J0XBUIPUIgrTt8yqgLtssn5G/NJz97jwjksB1ast+nvHSZgxr8UGpixe7gRNxMTsLD3ShNLb+tfryG17eSJTeBtbRFklFIsYVnMkkjeddo5ao7Xx7eW/gqbCee/IWB08VL04H5fqUkyLi2w3Zd00Kv/eq/ki8VaPQg7+lof++muFhzVpBwp4mm1rnF0ZGGC+5uSp1RiHgNOJpkS14+zZq1wc3Q8wF2IZ8SSuS6I5U9PlbbS7mkqjvHxPxQMQ6BquN+1H/7NO//AEmqxh31RIqvFQ7FrcoHSGzM81RqM2NwajIt0+HJGackWGvBjSTeY1t8ERo6/H9UH0mttP4v0UxXjTl1/RcuzqtM0/Yln7WzkGvn/wAdZmy13aRv7LiNPunj/adeqx/Yc/tTP4X6Doth2maTg8Rc/dP527p6qTILryWeGWos1s0aab6RdXTe8kW5+eio8L+5Z4QrTqU7wYj5spzfvMrivdR53w/igqOcAdPhoParlQfas/7b/wD2NWO4W1lGQ2q4+QEGNLPK7H9viaZJuGuZ6pMkvDhYdF2It9zjyS7HfLZDv4Xf8Sn4N91R/gZ/wC5H9uNBu6JDhBY8T3Te7dkXhXGA1tMFzYa1oNnbNA1ARZHudPs9S/8AlcSbfcs8fXb7dFscsfP5rFdnawdxWs5veaaDSDHJ4B1Ei62znLk6jjK/T8I6+n/pr1/Isp5rz3ij3061YsxWLp955AFSWZi50ANc0gCbQvQPH+i8a4zVrVeJ1PsqgptqPYHEG+V1S/gSbaahW6Zrm0U6ttJUwtXt3jm120hWbUa6n6TNVpUnfgLiCGtbu2NVEdua1Sz8NgasSPuqjCT4hxHL2rL8NwVb6zmdTqBuSoZLHQRkfBuFap0yKTzBEk32M5b+C0eXB3aXWjDHUZFXvM9ld2PwrgHeiDZAPdc4RIB5rN8e4NgqNTJUZitA7OxrajO9PODIjlyW7oE5G/wt/wCIWD7a4uoMYA1zWt9ECQXNBJLnfhJ5LDhjGTqSOnnnKEbQ3D+yVLE0TVw1Z4bmczv0ywgsMGYdp1Qcb2ZqUnhrsTQBIkCpVAJExIFQdCNV3vo9M4J3M16x2N8w5aqXak0sxFRjSfRktJAJmXWE39injxp5HFOuX+SvJkaxKTVmUr9lsQQHNpUqgP4mFjg7kQ5jhKo1+AVWjvYeo3nGcj/cD8Vv+w4/+OwwsIpi3KHOU+1DGmmC6o+mW5nBzKhpmcu5GoturMWTI5bVJkMmPGo7nEweA7QV6HdbUqtb+7Ua2oB/CSbeSS3XZPFOqYHDuqOdUc6mCXOOZxMkSS65KZS9ryrv9iv2PE+aMu/ANeDJou11oUjfzWCJbyub/PO6sjiVcm1U6kXIBPu1XPe2XETrbnER/wCJg+9c/T07oegyKe58nRZibWuPzvIUvrHMT+en5rnhwmB628CPOLouXnG/mbaxvC0tHRSReewaxpby5BN6Pfla/wA7qu2peAbczPz/AFS+sxrpfeCIOog8/io0TVllrmTy1v1iXHr4qZdbQnQwN5sAq72iZAnUxNoPLzvGym6kTtFxpGsX12UGmPgkKQGo15XJ6nkjU6YP4emhCajbkQPOZ0lHZiOg58lDy0JzYwwrf3Z+eSaQ0EDloOXwUjXtJt+qdr7kiOZM80bEug02xmvnY+NtN4U7zYNjYb+cWRWP6bX193NQdV0jT4IH6Gi7BPJxLRYD0b/V01HT5utp2koj6niOfo3yf9POFjOw1OMWLmcjz3SBqRqCtp2jcPqdciD9k6dNI2ulZB9eA/Bx9g3z9klXiwyTbwi8RzVHgx+xabaH2SVdqmGnwtEe6d/5q2T95lEfhR4nTwbTd03PulU+MtDSA0E91vvc9dn09OPXP/gf1VDGuBfLSCMgHehlw5xtMzr7it9NXx2OZN2qOdgMS91UB2cwyoATePs3rScHaCKcgTDdQP3Qudg2AOJLmeq8WMkEscBoNF0eGY2mxtMEuJDWyA0G4EW710kpOPKEmkzu9jXtPEsQLAeiECBHrM9nPzW6y9Wn2SsJ2IcHY+u4T3qbTcQW95tiNtJXoTj7liz/ANR+n4R0sLqC9fyCc3w/ReB8exZ/tHEN7xHpq37sCHPN7SI8V9AOfC8e45hqZxWIIa/MX1rgNiSXAn1rqeHcn7v5oq1LuJjMAK5ruJLsgbUMSYsxxBAnmAVeoOrCkS4nLnIEmRlsWiOXRdmjgaQaXB1zTdfK7emZPhdAxVNowupmxNrExcTP5LYskn1+fzOclyv/AA9uoeo3+FvwHvXmX0gYd39pNdLcooNFyAc2Z/MyF6ZQ9Ru1h8Fx+I4bEmsX0X0w0ta2KgcYIkkgDnPuXOxz2ctWdfJj8yO26Ob9Hg/YzP8AjVjr1HKVxvpBY/65TIIa00ADLmgEis60ON7HVbnhlKo1n2rmF5J9QENjbW8qpxHAVn1Q+lUa0ZQ0tc0uE5icwEi9wFKOSpOVftili3Q2WV+xTY4fhxvk/wD05cf6SqdT0VH0b8h9I6e9EjJptN4WuweHc2mA9wc78TgIBPQbKrxfBPflyVPRlpJksDwZEXDjHVKM9r3BKG6O05fY137Bh5/c9+Z0pLpYWjDQHnM4TLsobJnXKLBOo7iaikqPF28Fqh3q6TcHUEEze+nRciDAkO2uNrDkb6IuJwONaSMrt/7ry/d6+8qj6bEMHepyOcEfEKzw/wApbvNkuaqvU8/jnkxf06/foWfrcG+nM2vHIjwVinXnSJ6R+WuioM4sIuC09RPvCGeL0z6w/wBp/RdZ6fDL4ZovjrcveH0OnmOx+HO/tTemiZNhM2vbUjnZUqONok2cB/qj80VlWnmltW5t6wPuKrlo32aNMfEUuJRYanWIJMk63AJAsIEbW9qK6oTBBNy0X1Gveg3knxsh06cmz2nXaNdbg2n80f0b+TToIzH9FTLR5F2NEfEcT7g6WKdeQSLmA425gQLlXqeKJBdGWQDc2HLr7lS9I6bscNbw1wHsMwi0XEDUyebXCY525Kl4JrqjQtVin0a+pfOYibT0094RQQAYueXM+dlRbiJIlzQdCDpy3j4KT8eIs9siIy668jMDVUSg0XQnu6B31XkRLWcmkw4bXIJEKzTwzsvrkW0EEDwtJQsPXdJtPS1ugJFx1VjM68QI2JEjxItBVFUX3fHBpOwNGMTFz3H3mD+Hr+a2faV/7FX37h0kSsb2Hn62JGlN1xOvd6brXdrKp+pV/wCCbg3kjW1kdimVuRc4R9w3wPxM6K46Mh8I3+fNUuFOJosk7TtzPMaK46Mp3JHTdWS+JlMfhR8zGiZuQOS0nEL0aEwZpdP8V/6Lqv8Ao6rRLjSaI3J9/dT4vs4T6OlnozTpGXF7QyfSuMBx3hwt4oxwm93D6HPlK+xxuA0QKjjN/R1Rrt6Jx09q6vBh9pT8v+KJw/s86m8kvpHuVB3HhxlzHNFh1Kt8K4BWa5jsthBIFOq53q6WZEypwjLYk13/ALkO52ex4I4niL29DT36tiy3x+fasZ2c4e+njKtR9Oo1r6LGg5HjM5p7wAidFrTWOzKh/wBEf8iETT3P0/CN+NrYv3uGleUcRE4uuI/HW9xevUJef7t3iXMb8HFcOt2UDnud9m0uLjo9x70kmcwE3KljhIqz01webUG9wj/pP5/4RUcRRJw4Etm1szZ5aSvSKfY6k1uVzw3u5TDQDlLcpu5x1CZ3YrBtZLnktIiTVa3XlAV62r4vnf7Zk8t3waGh6jfBvwRCyeq5j+MUKYANdzoAFhJ5fhb0VSp2lobCu7kSTlO/78BYHPHFU5r6m55onecwBCNQAHvN9oXAPail+GiSdswaZMx1t+nmof8A9a4C1JjRrrEDmbKt6nAv5/ZkPaEd44luxBPS/wAEKriOjr2HdIvy7wF1nanaGu/QtGvq+e5VDEB7vXe9xGgzfDkY6TqqpazH/FN/Yg9WkaljjMkHzc383JLHUsK3SfDe29vFOqvbE/4/f/hB6xsrYXi5EB4zAkkmeptGmhhEqcXLdRNhaLEzca3EXXKpC/vm8RJgC+toU8mYgT5WGu8jyXK3M4cckqo6JrU3gZqbCSSDIaSLSNWmLyq9LgmDqt71GlOlmAXmLFuu+vRQbT7xBsfVbOpGhgC2/wAwpOGRstNha2h3N+Wn81JZJxLFkkupUxX0dYOoJaxzdbscDudjIXIxP0S0/wAFUzyc3TfYjmFpqVbWZGpk2uBNuasUcQco70bn2Sd9B+a0Q1mWPRv6lscr7MwFf6Lq9P7qqDOgaS0n8tlVqdleIM/fOn7j/cCvUMPXt3nXtr5jbz5KwzECJ2098DSxNvkrXj8T1Eekie/d1/weRHDY+n69JxG803D4Kbcfim3OGeQJOjgAOstXpOI4oQTlAdaBqNYmT7TfkgteILRf1WwTzMk6b3nxWheOZ18ipyhfT99Dz1vGqogvw1QDnBI/43Uncaw59dkeNM++1l6XgsTmFxDolut27Zo6jTlCk/LItIjzF4HraTKsXjk/5QTLYuPWLaPPqHEcM+Bnb/CXkaeJXYoUmPHcqGOhn3laR3CqLyJYxxI/GwHbqJ/oq1TsfhzB9ExpmZaA2Zn92LaezxQ/E8U/ixfRr/hqhqZx6SOh2GwDvrPrAxTfctB3byIWn7UYItwlQ1KoyOyB2WkA7K6o1piXHYmFmeC0DhHZqJgkFvfLniCeRPgr/E+M16zMlTIWaluRpHMTmmIPmoPW4K4i/wB9TTHV27bNNwfBl1Cm70jwC1psGAacy0nqj4ltFn3lct3OaoBIudLTpoFh6uNrFmTO7IPwiQ3QCBAsJiB16quaBN/K9zYdfmyol4j8sfJGWoX8XwarNw8Ew3DyI/uwbHSCW38tN0Y8YwlOMoYerKTYHQ2HVYx0NmSJ13Jg7DxuimmAJOmtpJ1A8VW/Es77L7/7KfPSNc7thRuAKkDcAR7JsqdXteI7jDNvWNlmadXuiIk7Axzk3udfOUUkDUE3jwnblHXZV+3ah90vQj553mdtXg/dNA0F3axv01PkgVO1uIJt6Nt9Mttd5vzXGeRECxmBodb/AD4JOoDMIeAWgyNb2k9BBVb1WofG9/ZEHnZbf2ixME+ldHe5X5Rbr4KpS4nVcSXVnGCQZcegI93gq7HA5oNhvIuNyJ0Fx7U1MEMhtgM03Em15+dlQ8k31k36sqeokw2TMSTJM73iRrMm+0lEFAbxbodvK/8ANUWVu8RNhYCIGsnzNvnUzsWADlf3oJ6GLC+1gBPxUFtZX57ZaLG33F7RedNrf1TPiQJN9xHIXI8Sq7zlbEwNRrsYsffKDiqmUNNzbWY20J0mBopXXYHkkWhir9L+dvhEW+Kg6od58rHobHW+6qYahI1gyTEG51IB06+aM+mLkyBMfqTI1SakyCcmhV8UTFj56zrtpsgOrSbSeXPfTbmo1QZnUaWJMf5uXtTU6c3JgE6R7Lc5UHF3yRe66FRkGSYtp7OnRJSp1Mjo77pE6yABbpB0t0SU1BfMadAfQ3MHUnyEjS/j7UQ0cp10jba9vcE6Si10K9qB5C4Azr0nYHztZEp0Cd4hp9m41tqnSRQ4xTAspz4kOcDFxAmL+Cm2kSSM1uUbG8a6J0kkiCSYziYImzbxz+Z9yk9hBidbDmLeKdJJIY7aHrEWIvpYnS4TijAMQJGbT59qSSdEqR18Bg2kSRJAdzvNzvyEeaetw9syJkTG4EjWOd0kltjCLguC2uCiapDhlgZpm3KD8TppZTfjiL7mdTYaCw5dE6Sy3SI2y0ZlpMSRy5GfGfPmoVzFNrvCBykBJJXPoWDB0XFvwn3actVM0gHxaS43iPVhMkrIpMlHkg6iHOcCNI/3HWFGrR7xab5jIJm1p5+PLVMklsQJWVww5gA6NCOhzEfkpZnDMZmOljHRJJUKKsrSBE3LvHlMiLz5oNNxd3SbOPK4AMx8famSUWkV9WSynK2DAdteBM9Ub6veAYnu+Xz7ZSST2qwoDSpgXN5iOmn5GFL6vDpB/E6ba6j8kySjBJoi0qDtJIaZAsOfuv0QK7HZjDrAmxEzcgGSbaJJK+ib5J06ci5Osfn7evVBqPJPKbdbRvsfDkkklS2oJcJUJ7dW2IAOoFwJ1jw8pTu1LfOTcwBdvgUkkkgumVWPOUDoNvFJJJRZKPRH/9k="/>
          <p:cNvSpPr>
            <a:spLocks noChangeAspect="1" noChangeArrowheads="1"/>
          </p:cNvSpPr>
          <p:nvPr/>
        </p:nvSpPr>
        <p:spPr bwMode="auto">
          <a:xfrm>
            <a:off x="114300" y="-833438"/>
            <a:ext cx="2647950" cy="1724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1268760"/>
            <a:ext cx="1920025" cy="14455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1760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1143000"/>
          </a:xfrm>
        </p:spPr>
        <p:txBody>
          <a:bodyPr>
            <a:normAutofit/>
          </a:bodyPr>
          <a:lstStyle/>
          <a:p>
            <a:r>
              <a:rPr lang="da-DK" sz="3200" dirty="0">
                <a:latin typeface="Verdana" pitchFamily="34" charset="0"/>
              </a:rPr>
              <a:t>Beretning for året 2023</a:t>
            </a:r>
            <a:br>
              <a:rPr lang="da-DK" sz="3200" dirty="0">
                <a:latin typeface="Verdana" pitchFamily="34" charset="0"/>
              </a:rPr>
            </a:br>
            <a:endParaRPr lang="da-DK" sz="3200" dirty="0">
              <a:latin typeface="Verdana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03152600"/>
              </p:ext>
            </p:extLst>
          </p:nvPr>
        </p:nvGraphicFramePr>
        <p:xfrm>
          <a:off x="251520" y="1500174"/>
          <a:ext cx="7992888" cy="4635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AE839101-C67F-CF77-EB21-767631F2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8</a:t>
            </a:fld>
            <a:endParaRPr lang="da-DK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EA9FC68-7B25-EB55-FF1C-69376CF700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045766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CD3491CB-6A70-A9A7-E0DC-34E80358BF02}"/>
              </a:ext>
            </a:extLst>
          </p:cNvPr>
          <p:cNvSpPr txBox="1"/>
          <p:nvPr/>
        </p:nvSpPr>
        <p:spPr>
          <a:xfrm>
            <a:off x="1763688" y="404664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latin typeface="Verdana" pitchFamily="34" charset="0"/>
              </a:rPr>
              <a:t>Beretning for året 2023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771024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214" y="1786190"/>
            <a:ext cx="5115170" cy="235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1143000"/>
          </a:xfrm>
        </p:spPr>
        <p:txBody>
          <a:bodyPr>
            <a:normAutofit/>
          </a:bodyPr>
          <a:lstStyle/>
          <a:p>
            <a:r>
              <a:rPr lang="da-DK" sz="3200" dirty="0">
                <a:latin typeface="Verdana" pitchFamily="34" charset="0"/>
              </a:rPr>
              <a:t>Beretning for året 2023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2961373" y="934879"/>
            <a:ext cx="30688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da-DK" sz="800" dirty="0">
              <a:solidFill>
                <a:srgbClr val="FF0000"/>
              </a:solidFill>
              <a:latin typeface="Verdana" pitchFamily="34" charset="0"/>
            </a:endParaRPr>
          </a:p>
          <a:p>
            <a:pPr algn="ctr"/>
            <a:r>
              <a:rPr lang="da-DK" sz="2400" dirty="0">
                <a:solidFill>
                  <a:srgbClr val="FF0000"/>
                </a:solidFill>
                <a:latin typeface="Verdana" pitchFamily="34" charset="0"/>
              </a:rPr>
              <a:t>Motivationstariffen</a:t>
            </a:r>
          </a:p>
          <a:p>
            <a:pPr algn="ctr"/>
            <a:endParaRPr lang="da-DK" sz="1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580184" y="4290298"/>
            <a:ext cx="856381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Verdana" pitchFamily="34" charset="0"/>
                <a:ea typeface="Verdana" pitchFamily="34" charset="0"/>
                <a:cs typeface="Verdana" pitchFamily="34" charset="0"/>
              </a:rPr>
              <a:t>Pr. </a:t>
            </a:r>
            <a:r>
              <a:rPr lang="da-DK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31.12.</a:t>
            </a:r>
            <a:r>
              <a:rPr lang="da-DK" dirty="0">
                <a:latin typeface="Verdana" pitchFamily="34" charset="0"/>
                <a:ea typeface="Verdana" pitchFamily="34" charset="0"/>
                <a:cs typeface="Verdana" pitchFamily="34" charset="0"/>
              </a:rPr>
              <a:t> blev der udsendt opgørelse til alle varmeaftagere som</a:t>
            </a:r>
          </a:p>
          <a:p>
            <a:r>
              <a:rPr lang="da-DK" dirty="0">
                <a:latin typeface="Verdana" pitchFamily="34" charset="0"/>
                <a:ea typeface="Verdana" pitchFamily="34" charset="0"/>
                <a:cs typeface="Verdana" pitchFamily="34" charset="0"/>
              </a:rPr>
              <a:t>bliver tillagt ekstrabetaling eller godtgørelse for det forgangne år.</a:t>
            </a:r>
          </a:p>
          <a:p>
            <a:r>
              <a:rPr lang="da-DK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Hvis man er i det røde felt så kontakt Rønde Fjernvarme. Vi rådgiver gerne med at få returtemperaturen ned</a:t>
            </a:r>
            <a:r>
              <a:rPr lang="da-DK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da-DK" dirty="0">
                <a:latin typeface="Verdana" pitchFamily="34" charset="0"/>
                <a:ea typeface="Verdana" pitchFamily="34" charset="0"/>
                <a:cs typeface="Verdana" pitchFamily="34" charset="0"/>
              </a:rPr>
              <a:t> 583 forbrugere blev opkrævet		709.713 kr.</a:t>
            </a:r>
          </a:p>
          <a:p>
            <a:r>
              <a:rPr lang="da-DK" dirty="0">
                <a:latin typeface="Verdana" pitchFamily="34" charset="0"/>
                <a:ea typeface="Verdana" pitchFamily="34" charset="0"/>
                <a:cs typeface="Verdana" pitchFamily="34" charset="0"/>
              </a:rPr>
              <a:t> 325 forbrugere fik returneret		106. kr.</a:t>
            </a:r>
          </a:p>
          <a:p>
            <a:endParaRPr lang="da-DK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DD01-C965-4A62-85A3-5B2FBE971B21}" type="slidenum">
              <a:rPr lang="da-DK" smtClean="0"/>
              <a:pPr/>
              <a:t>9</a:t>
            </a:fld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841" y="156074"/>
            <a:ext cx="939502" cy="1328724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6" y="181796"/>
            <a:ext cx="1618210" cy="12136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 bwMode="auto"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ontortem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Kontortema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1754</Words>
  <Application>Microsoft Office PowerPoint</Application>
  <PresentationFormat>Skærmshow (4:3)</PresentationFormat>
  <Paragraphs>370</Paragraphs>
  <Slides>39</Slides>
  <Notes>2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39</vt:i4>
      </vt:variant>
    </vt:vector>
  </HeadingPairs>
  <TitlesOfParts>
    <vt:vector size="45" baseType="lpstr">
      <vt:lpstr>Arial</vt:lpstr>
      <vt:lpstr>Calibri</vt:lpstr>
      <vt:lpstr>Verdana</vt:lpstr>
      <vt:lpstr>Wingdings</vt:lpstr>
      <vt:lpstr>Office Theme</vt:lpstr>
      <vt:lpstr>Document</vt:lpstr>
      <vt:lpstr>Rønde Fjernvarme A.m.b.a. Generalforsamling 20.03.2024</vt:lpstr>
      <vt:lpstr>Generalforsamling 20.03.2024</vt:lpstr>
      <vt:lpstr>Generalforsamling 20.03.2024</vt:lpstr>
      <vt:lpstr>Generalforsamling 20.03.2024</vt:lpstr>
      <vt:lpstr>Varmepriser  2024  </vt:lpstr>
      <vt:lpstr>Tariffer 1.1.2024 - 31.12.2024</vt:lpstr>
      <vt:lpstr>Beretning for året 2023 </vt:lpstr>
      <vt:lpstr>PowerPoint-præsentation</vt:lpstr>
      <vt:lpstr>Beretning for året 2023</vt:lpstr>
      <vt:lpstr>Beretning for året 2023</vt:lpstr>
      <vt:lpstr>Beretning for året 2023</vt:lpstr>
      <vt:lpstr>Beretning for året 2023</vt:lpstr>
      <vt:lpstr>Alternative energikilder</vt:lpstr>
      <vt:lpstr>Alternative energikilder</vt:lpstr>
      <vt:lpstr>Samarbejde med andre værker</vt:lpstr>
      <vt:lpstr>Beretning for året 2023</vt:lpstr>
      <vt:lpstr>Gant diagram</vt:lpstr>
      <vt:lpstr>PowerPoint-præsentation</vt:lpstr>
      <vt:lpstr>PowerPoint-præsentation</vt:lpstr>
      <vt:lpstr>PowerPoint-præsentation</vt:lpstr>
      <vt:lpstr>Beretning for året 2023</vt:lpstr>
      <vt:lpstr>Generalforsamling 20.03.2024</vt:lpstr>
      <vt:lpstr>Generalforsamling 20.03.2024</vt:lpstr>
      <vt:lpstr>Generalforsamling 20.03.2024</vt:lpstr>
      <vt:lpstr>Generalforsamling 20.03.2024</vt:lpstr>
      <vt:lpstr>Generalforsamling 20.03.2024</vt:lpstr>
      <vt:lpstr>Indkomne forslag</vt:lpstr>
      <vt:lpstr>Indkomne forslag</vt:lpstr>
      <vt:lpstr>Generalforsamling 20.03.2024</vt:lpstr>
      <vt:lpstr>Indkomne forslag</vt:lpstr>
      <vt:lpstr>Generalforsamling 20.03.2024</vt:lpstr>
      <vt:lpstr>Valg - bestyrelsen</vt:lpstr>
      <vt:lpstr>Generalforsamling 22.03.2023</vt:lpstr>
      <vt:lpstr>Valg - suppleanter til bestyrelsen</vt:lpstr>
      <vt:lpstr>Generalforsamling 20.03.2024</vt:lpstr>
      <vt:lpstr>Valg af revisor</vt:lpstr>
      <vt:lpstr>Generalforsamling 20.03.2024</vt:lpstr>
      <vt:lpstr>Generalforsamling 20.03.2024</vt:lpstr>
      <vt:lpstr>Rønde Fjernvarme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Rønde Fjernvarme A.m.b.a. Generalforsamling 02.09.2020</dc:title>
  <dc:creator>Dennis Knudsen - ProRisk</dc:creator>
  <cp:lastModifiedBy>Rønde Fjernvarme</cp:lastModifiedBy>
  <cp:revision>34</cp:revision>
  <dcterms:created xsi:type="dcterms:W3CDTF">2020-09-02T13:33:24Z</dcterms:created>
  <dcterms:modified xsi:type="dcterms:W3CDTF">2024-04-11T07:15:08Z</dcterms:modified>
</cp:coreProperties>
</file>