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9" r:id="rId4"/>
  </p:sldMasterIdLst>
  <p:notesMasterIdLst>
    <p:notesMasterId r:id="rId32"/>
  </p:notesMasterIdLst>
  <p:handoutMasterIdLst>
    <p:handoutMasterId r:id="rId33"/>
  </p:handoutMasterIdLst>
  <p:sldIdLst>
    <p:sldId id="256" r:id="rId5"/>
    <p:sldId id="321" r:id="rId6"/>
    <p:sldId id="322" r:id="rId7"/>
    <p:sldId id="293" r:id="rId8"/>
    <p:sldId id="323" r:id="rId9"/>
    <p:sldId id="324" r:id="rId10"/>
    <p:sldId id="325" r:id="rId11"/>
    <p:sldId id="305" r:id="rId12"/>
    <p:sldId id="306" r:id="rId13"/>
    <p:sldId id="313" r:id="rId14"/>
    <p:sldId id="319" r:id="rId15"/>
    <p:sldId id="314" r:id="rId16"/>
    <p:sldId id="316" r:id="rId17"/>
    <p:sldId id="315" r:id="rId18"/>
    <p:sldId id="307" r:id="rId19"/>
    <p:sldId id="308" r:id="rId20"/>
    <p:sldId id="309" r:id="rId21"/>
    <p:sldId id="300" r:id="rId22"/>
    <p:sldId id="302" r:id="rId23"/>
    <p:sldId id="327" r:id="rId24"/>
    <p:sldId id="304" r:id="rId25"/>
    <p:sldId id="326" r:id="rId26"/>
    <p:sldId id="310" r:id="rId27"/>
    <p:sldId id="311" r:id="rId28"/>
    <p:sldId id="312" r:id="rId29"/>
    <p:sldId id="317" r:id="rId30"/>
    <p:sldId id="294" r:id="rId31"/>
  </p:sldIdLst>
  <p:sldSz cx="12192000" cy="6858000"/>
  <p:notesSz cx="6742113" cy="9875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C09"/>
    <a:srgbClr val="465359"/>
    <a:srgbClr val="969FA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84CDC5-E8C6-4CAB-ACBF-B8689B91CAFF}" v="6" dt="2025-04-08T12:19:50.848"/>
  </p1510:revLst>
</p1510:revInfo>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E9639D4-E3E2-4D34-9284-5A2195B3D0D7}" styleName="Lyst layou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yst layout 2 - Markerin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19" autoAdjust="0"/>
    <p:restoredTop sz="41649" autoAdjust="0"/>
  </p:normalViewPr>
  <p:slideViewPr>
    <p:cSldViewPr snapToGrid="0" showGuides="1">
      <p:cViewPr varScale="1">
        <p:scale>
          <a:sx n="52" d="100"/>
          <a:sy n="52" d="100"/>
        </p:scale>
        <p:origin x="2238" y="78"/>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1757"/>
    </p:cViewPr>
  </p:sorterViewPr>
  <p:notesViewPr>
    <p:cSldViewPr snapToGrid="0">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planenergi.local\DFSRoot\Data\Projekter\24-000\24-055%20R&#248;nde%20Fjernvarme%20-%20L&#248;bende%20R&#229;dgivning\02%20Beslutningsgrundlag\2.4%20Rapporter%20og%20beregninger\Befolkningsudvikling%20R&#248;nde%20261120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Produktion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0.10954717330231582"/>
          <c:y val="0.11865615319460592"/>
          <c:w val="0.87593751403158582"/>
          <c:h val="0.63483185607079418"/>
        </c:manualLayout>
      </c:layout>
      <c:barChart>
        <c:barDir val="col"/>
        <c:grouping val="stacked"/>
        <c:varyColors val="0"/>
        <c:ser>
          <c:idx val="0"/>
          <c:order val="0"/>
          <c:tx>
            <c:strRef>
              <c:f>'Ark1'!$H$13:$H$14</c:f>
              <c:strCache>
                <c:ptCount val="2"/>
                <c:pt idx="0">
                  <c:v>Produktion</c:v>
                </c:pt>
                <c:pt idx="1">
                  <c:v>Halm</c:v>
                </c:pt>
              </c:strCache>
            </c:strRef>
          </c:tx>
          <c:spPr>
            <a:solidFill>
              <a:schemeClr val="tx2"/>
            </a:solidFill>
            <a:ln>
              <a:noFill/>
            </a:ln>
            <a:effectLst/>
          </c:spPr>
          <c:invertIfNegative val="0"/>
          <c:cat>
            <c:strRef>
              <c:f>'Ark1'!$G$15:$G$26</c:f>
              <c:strCache>
                <c:ptCount val="12"/>
                <c:pt idx="0">
                  <c:v>Aug 2023</c:v>
                </c:pt>
                <c:pt idx="1">
                  <c:v>Sep 2023</c:v>
                </c:pt>
                <c:pt idx="2">
                  <c:v>Okt 2023</c:v>
                </c:pt>
                <c:pt idx="3">
                  <c:v>Nov 2023</c:v>
                </c:pt>
                <c:pt idx="4">
                  <c:v>Dec 2023</c:v>
                </c:pt>
                <c:pt idx="5">
                  <c:v>Jan 2024</c:v>
                </c:pt>
                <c:pt idx="6">
                  <c:v>Feb 2024</c:v>
                </c:pt>
                <c:pt idx="7">
                  <c:v>Mar 2024</c:v>
                </c:pt>
                <c:pt idx="8">
                  <c:v>Apr 2024</c:v>
                </c:pt>
                <c:pt idx="9">
                  <c:v>Maj 2024</c:v>
                </c:pt>
                <c:pt idx="10">
                  <c:v>Jun 2024</c:v>
                </c:pt>
                <c:pt idx="11">
                  <c:v>Jul 2024</c:v>
                </c:pt>
              </c:strCache>
            </c:strRef>
          </c:cat>
          <c:val>
            <c:numRef>
              <c:f>'Ark1'!$H$15:$H$26</c:f>
              <c:numCache>
                <c:formatCode>0.0</c:formatCode>
                <c:ptCount val="12"/>
                <c:pt idx="0">
                  <c:v>1.7661290322580645</c:v>
                </c:pt>
                <c:pt idx="1">
                  <c:v>2.0152777777777779</c:v>
                </c:pt>
                <c:pt idx="2">
                  <c:v>4.522849462365591</c:v>
                </c:pt>
                <c:pt idx="3">
                  <c:v>6.770833333333333</c:v>
                </c:pt>
                <c:pt idx="4">
                  <c:v>7.376344086021505</c:v>
                </c:pt>
                <c:pt idx="5">
                  <c:v>7.768817204301075</c:v>
                </c:pt>
                <c:pt idx="6">
                  <c:v>7.1551724137931032</c:v>
                </c:pt>
                <c:pt idx="7">
                  <c:v>6.862903225806452</c:v>
                </c:pt>
                <c:pt idx="8">
                  <c:v>4.9722222222222223</c:v>
                </c:pt>
                <c:pt idx="9">
                  <c:v>2.467741935483871</c:v>
                </c:pt>
                <c:pt idx="10">
                  <c:v>2.2916666666666665</c:v>
                </c:pt>
                <c:pt idx="11">
                  <c:v>1.7163978494623655</c:v>
                </c:pt>
              </c:numCache>
            </c:numRef>
          </c:val>
          <c:extLst>
            <c:ext xmlns:c16="http://schemas.microsoft.com/office/drawing/2014/chart" uri="{C3380CC4-5D6E-409C-BE32-E72D297353CC}">
              <c16:uniqueId val="{00000000-8BA1-48C6-AEE6-04498A942BD5}"/>
            </c:ext>
          </c:extLst>
        </c:ser>
        <c:ser>
          <c:idx val="1"/>
          <c:order val="1"/>
          <c:tx>
            <c:strRef>
              <c:f>'Ark1'!$I$13:$I$14</c:f>
              <c:strCache>
                <c:ptCount val="2"/>
                <c:pt idx="0">
                  <c:v>Produktion</c:v>
                </c:pt>
                <c:pt idx="1">
                  <c:v>Piller</c:v>
                </c:pt>
              </c:strCache>
            </c:strRef>
          </c:tx>
          <c:spPr>
            <a:solidFill>
              <a:schemeClr val="accent1"/>
            </a:solidFill>
            <a:ln>
              <a:noFill/>
            </a:ln>
            <a:effectLst/>
          </c:spPr>
          <c:invertIfNegative val="0"/>
          <c:cat>
            <c:strRef>
              <c:f>'Ark1'!$G$15:$G$26</c:f>
              <c:strCache>
                <c:ptCount val="12"/>
                <c:pt idx="0">
                  <c:v>Aug 2023</c:v>
                </c:pt>
                <c:pt idx="1">
                  <c:v>Sep 2023</c:v>
                </c:pt>
                <c:pt idx="2">
                  <c:v>Okt 2023</c:v>
                </c:pt>
                <c:pt idx="3">
                  <c:v>Nov 2023</c:v>
                </c:pt>
                <c:pt idx="4">
                  <c:v>Dec 2023</c:v>
                </c:pt>
                <c:pt idx="5">
                  <c:v>Jan 2024</c:v>
                </c:pt>
                <c:pt idx="6">
                  <c:v>Feb 2024</c:v>
                </c:pt>
                <c:pt idx="7">
                  <c:v>Mar 2024</c:v>
                </c:pt>
                <c:pt idx="8">
                  <c:v>Apr 2024</c:v>
                </c:pt>
                <c:pt idx="9">
                  <c:v>Maj 2024</c:v>
                </c:pt>
                <c:pt idx="10">
                  <c:v>Jun 2024</c:v>
                </c:pt>
                <c:pt idx="11">
                  <c:v>Jul 2024</c:v>
                </c:pt>
              </c:strCache>
            </c:strRef>
          </c:cat>
          <c:val>
            <c:numRef>
              <c:f>'Ark1'!$I$15:$I$26</c:f>
              <c:numCache>
                <c:formatCode>0.0</c:formatCode>
                <c:ptCount val="12"/>
                <c:pt idx="0">
                  <c:v>0</c:v>
                </c:pt>
                <c:pt idx="1">
                  <c:v>0.23055555555555557</c:v>
                </c:pt>
                <c:pt idx="2">
                  <c:v>0</c:v>
                </c:pt>
                <c:pt idx="3">
                  <c:v>0.27083333333333331</c:v>
                </c:pt>
                <c:pt idx="4">
                  <c:v>0.6303763440860215</c:v>
                </c:pt>
                <c:pt idx="5">
                  <c:v>1.3064516129032258</c:v>
                </c:pt>
                <c:pt idx="6">
                  <c:v>0.39798850574712646</c:v>
                </c:pt>
                <c:pt idx="7">
                  <c:v>0</c:v>
                </c:pt>
                <c:pt idx="8">
                  <c:v>0</c:v>
                </c:pt>
                <c:pt idx="9">
                  <c:v>8.0645161290322578E-2</c:v>
                </c:pt>
                <c:pt idx="10">
                  <c:v>0</c:v>
                </c:pt>
                <c:pt idx="11">
                  <c:v>0.20564516129032259</c:v>
                </c:pt>
              </c:numCache>
            </c:numRef>
          </c:val>
          <c:extLst>
            <c:ext xmlns:c16="http://schemas.microsoft.com/office/drawing/2014/chart" uri="{C3380CC4-5D6E-409C-BE32-E72D297353CC}">
              <c16:uniqueId val="{00000001-8BA1-48C6-AEE6-04498A942BD5}"/>
            </c:ext>
          </c:extLst>
        </c:ser>
        <c:ser>
          <c:idx val="2"/>
          <c:order val="2"/>
          <c:tx>
            <c:strRef>
              <c:f>'Ark1'!$J$13:$J$14</c:f>
              <c:strCache>
                <c:ptCount val="2"/>
                <c:pt idx="0">
                  <c:v>Produktion</c:v>
                </c:pt>
                <c:pt idx="1">
                  <c:v>Olie</c:v>
                </c:pt>
              </c:strCache>
            </c:strRef>
          </c:tx>
          <c:spPr>
            <a:solidFill>
              <a:schemeClr val="accent5"/>
            </a:solidFill>
            <a:ln>
              <a:noFill/>
            </a:ln>
            <a:effectLst/>
          </c:spPr>
          <c:invertIfNegative val="0"/>
          <c:cat>
            <c:strRef>
              <c:f>'Ark1'!$G$15:$G$26</c:f>
              <c:strCache>
                <c:ptCount val="12"/>
                <c:pt idx="0">
                  <c:v>Aug 2023</c:v>
                </c:pt>
                <c:pt idx="1">
                  <c:v>Sep 2023</c:v>
                </c:pt>
                <c:pt idx="2">
                  <c:v>Okt 2023</c:v>
                </c:pt>
                <c:pt idx="3">
                  <c:v>Nov 2023</c:v>
                </c:pt>
                <c:pt idx="4">
                  <c:v>Dec 2023</c:v>
                </c:pt>
                <c:pt idx="5">
                  <c:v>Jan 2024</c:v>
                </c:pt>
                <c:pt idx="6">
                  <c:v>Feb 2024</c:v>
                </c:pt>
                <c:pt idx="7">
                  <c:v>Mar 2024</c:v>
                </c:pt>
                <c:pt idx="8">
                  <c:v>Apr 2024</c:v>
                </c:pt>
                <c:pt idx="9">
                  <c:v>Maj 2024</c:v>
                </c:pt>
                <c:pt idx="10">
                  <c:v>Jun 2024</c:v>
                </c:pt>
                <c:pt idx="11">
                  <c:v>Jul 2024</c:v>
                </c:pt>
              </c:strCache>
            </c:strRef>
          </c:cat>
          <c:val>
            <c:numRef>
              <c:f>'Ark1'!$J$15:$J$26</c:f>
              <c:numCache>
                <c:formatCode>0.0</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2-8BA1-48C6-AEE6-04498A942BD5}"/>
            </c:ext>
          </c:extLst>
        </c:ser>
        <c:dLbls>
          <c:showLegendKey val="0"/>
          <c:showVal val="0"/>
          <c:showCatName val="0"/>
          <c:showSerName val="0"/>
          <c:showPercent val="0"/>
          <c:showBubbleSize val="0"/>
        </c:dLbls>
        <c:gapWidth val="150"/>
        <c:overlap val="100"/>
        <c:axId val="592938040"/>
        <c:axId val="592938760"/>
      </c:barChart>
      <c:lineChart>
        <c:grouping val="stacked"/>
        <c:varyColors val="0"/>
        <c:dLbls>
          <c:showLegendKey val="0"/>
          <c:showVal val="0"/>
          <c:showCatName val="0"/>
          <c:showSerName val="0"/>
          <c:showPercent val="0"/>
          <c:showBubbleSize val="0"/>
        </c:dLbls>
        <c:marker val="1"/>
        <c:smooth val="0"/>
        <c:axId val="592938040"/>
        <c:axId val="592938760"/>
        <c:extLst>
          <c:ext xmlns:c15="http://schemas.microsoft.com/office/drawing/2012/chart" uri="{02D57815-91ED-43cb-92C2-25804820EDAC}">
            <c15:filteredLineSeries>
              <c15:ser>
                <c:idx val="3"/>
                <c:order val="3"/>
                <c:tx>
                  <c:strRef>
                    <c:extLst>
                      <c:ext uri="{02D57815-91ED-43cb-92C2-25804820EDAC}">
                        <c15:formulaRef>
                          <c15:sqref>'Ark1'!$K$13:$K$14</c15:sqref>
                        </c15:formulaRef>
                      </c:ext>
                    </c:extLst>
                    <c:strCache>
                      <c:ptCount val="2"/>
                      <c:pt idx="0">
                        <c:v>Kapacitet</c:v>
                      </c:pt>
                      <c:pt idx="1">
                        <c:v>Halm</c:v>
                      </c:pt>
                    </c:strCache>
                  </c:strRef>
                </c:tx>
                <c:spPr>
                  <a:ln w="28575" cap="rnd">
                    <a:solidFill>
                      <a:schemeClr val="accent4"/>
                    </a:solidFill>
                    <a:round/>
                  </a:ln>
                  <a:effectLst/>
                </c:spPr>
                <c:marker>
                  <c:symbol val="none"/>
                </c:marker>
                <c:cat>
                  <c:strRef>
                    <c:extLst>
                      <c:ext uri="{02D57815-91ED-43cb-92C2-25804820EDAC}">
                        <c15:formulaRef>
                          <c15:sqref>'Ark1'!$G$15:$G$26</c15:sqref>
                        </c15:formulaRef>
                      </c:ext>
                    </c:extLst>
                    <c:strCache>
                      <c:ptCount val="12"/>
                      <c:pt idx="0">
                        <c:v>Aug 2023</c:v>
                      </c:pt>
                      <c:pt idx="1">
                        <c:v>Sep 2023</c:v>
                      </c:pt>
                      <c:pt idx="2">
                        <c:v>Okt 2023</c:v>
                      </c:pt>
                      <c:pt idx="3">
                        <c:v>Nov 2023</c:v>
                      </c:pt>
                      <c:pt idx="4">
                        <c:v>Dec 2023</c:v>
                      </c:pt>
                      <c:pt idx="5">
                        <c:v>Jan 2024</c:v>
                      </c:pt>
                      <c:pt idx="6">
                        <c:v>Feb 2024</c:v>
                      </c:pt>
                      <c:pt idx="7">
                        <c:v>Mar 2024</c:v>
                      </c:pt>
                      <c:pt idx="8">
                        <c:v>Apr 2024</c:v>
                      </c:pt>
                      <c:pt idx="9">
                        <c:v>Maj 2024</c:v>
                      </c:pt>
                      <c:pt idx="10">
                        <c:v>Jun 2024</c:v>
                      </c:pt>
                      <c:pt idx="11">
                        <c:v>Jul 2024</c:v>
                      </c:pt>
                    </c:strCache>
                  </c:strRef>
                </c:cat>
                <c:val>
                  <c:numRef>
                    <c:extLst>
                      <c:ext uri="{02D57815-91ED-43cb-92C2-25804820EDAC}">
                        <c15:formulaRef>
                          <c15:sqref>'Ark1'!$K$15:$K$26</c15:sqref>
                        </c15:formulaRef>
                      </c:ext>
                    </c:extLst>
                    <c:numCache>
                      <c:formatCode>General</c:formatCode>
                      <c:ptCount val="12"/>
                      <c:pt idx="0">
                        <c:v>6.3</c:v>
                      </c:pt>
                      <c:pt idx="1">
                        <c:v>6.3</c:v>
                      </c:pt>
                      <c:pt idx="2">
                        <c:v>6.3</c:v>
                      </c:pt>
                      <c:pt idx="3">
                        <c:v>6.3</c:v>
                      </c:pt>
                      <c:pt idx="4">
                        <c:v>6.3</c:v>
                      </c:pt>
                      <c:pt idx="5">
                        <c:v>6.3</c:v>
                      </c:pt>
                      <c:pt idx="6">
                        <c:v>6.3</c:v>
                      </c:pt>
                      <c:pt idx="7">
                        <c:v>6.3</c:v>
                      </c:pt>
                      <c:pt idx="8">
                        <c:v>6.3</c:v>
                      </c:pt>
                      <c:pt idx="9">
                        <c:v>6.3</c:v>
                      </c:pt>
                      <c:pt idx="10">
                        <c:v>6.3</c:v>
                      </c:pt>
                      <c:pt idx="11">
                        <c:v>6.3</c:v>
                      </c:pt>
                    </c:numCache>
                  </c:numRef>
                </c:val>
                <c:smooth val="0"/>
                <c:extLst>
                  <c:ext xmlns:c16="http://schemas.microsoft.com/office/drawing/2014/chart" uri="{C3380CC4-5D6E-409C-BE32-E72D297353CC}">
                    <c16:uniqueId val="{00000003-8BA1-48C6-AEE6-04498A942BD5}"/>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'Ark1'!$L$13:$L$14</c15:sqref>
                        </c15:formulaRef>
                      </c:ext>
                    </c:extLst>
                    <c:strCache>
                      <c:ptCount val="2"/>
                      <c:pt idx="0">
                        <c:v>Kapacitet</c:v>
                      </c:pt>
                      <c:pt idx="1">
                        <c:v>Piller</c:v>
                      </c:pt>
                    </c:strCache>
                  </c:strRef>
                </c:tx>
                <c:spPr>
                  <a:ln w="285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'Ark1'!$G$15:$G$26</c15:sqref>
                        </c15:formulaRef>
                      </c:ext>
                    </c:extLst>
                    <c:strCache>
                      <c:ptCount val="12"/>
                      <c:pt idx="0">
                        <c:v>Aug 2023</c:v>
                      </c:pt>
                      <c:pt idx="1">
                        <c:v>Sep 2023</c:v>
                      </c:pt>
                      <c:pt idx="2">
                        <c:v>Okt 2023</c:v>
                      </c:pt>
                      <c:pt idx="3">
                        <c:v>Nov 2023</c:v>
                      </c:pt>
                      <c:pt idx="4">
                        <c:v>Dec 2023</c:v>
                      </c:pt>
                      <c:pt idx="5">
                        <c:v>Jan 2024</c:v>
                      </c:pt>
                      <c:pt idx="6">
                        <c:v>Feb 2024</c:v>
                      </c:pt>
                      <c:pt idx="7">
                        <c:v>Mar 2024</c:v>
                      </c:pt>
                      <c:pt idx="8">
                        <c:v>Apr 2024</c:v>
                      </c:pt>
                      <c:pt idx="9">
                        <c:v>Maj 2024</c:v>
                      </c:pt>
                      <c:pt idx="10">
                        <c:v>Jun 2024</c:v>
                      </c:pt>
                      <c:pt idx="11">
                        <c:v>Jul 2024</c:v>
                      </c:pt>
                    </c:strCache>
                  </c:strRef>
                </c:cat>
                <c:val>
                  <c:numRef>
                    <c:extLst xmlns:c15="http://schemas.microsoft.com/office/drawing/2012/chart">
                      <c:ext xmlns:c15="http://schemas.microsoft.com/office/drawing/2012/chart" uri="{02D57815-91ED-43cb-92C2-25804820EDAC}">
                        <c15:formulaRef>
                          <c15:sqref>'Ark1'!$L$15:$L$26</c15:sqref>
                        </c15:formulaRef>
                      </c:ext>
                    </c:extLst>
                    <c:numCache>
                      <c:formatCode>General</c:formatCode>
                      <c:ptCount val="12"/>
                      <c:pt idx="0">
                        <c:v>5.5</c:v>
                      </c:pt>
                      <c:pt idx="1">
                        <c:v>5.5</c:v>
                      </c:pt>
                      <c:pt idx="2">
                        <c:v>5.5</c:v>
                      </c:pt>
                      <c:pt idx="3">
                        <c:v>5.5</c:v>
                      </c:pt>
                      <c:pt idx="4">
                        <c:v>5.5</c:v>
                      </c:pt>
                      <c:pt idx="5">
                        <c:v>5.5</c:v>
                      </c:pt>
                      <c:pt idx="6">
                        <c:v>5.5</c:v>
                      </c:pt>
                      <c:pt idx="7">
                        <c:v>5.5</c:v>
                      </c:pt>
                      <c:pt idx="8">
                        <c:v>5.5</c:v>
                      </c:pt>
                      <c:pt idx="9">
                        <c:v>5.5</c:v>
                      </c:pt>
                      <c:pt idx="10">
                        <c:v>5.5</c:v>
                      </c:pt>
                      <c:pt idx="11">
                        <c:v>5.5</c:v>
                      </c:pt>
                    </c:numCache>
                  </c:numRef>
                </c:val>
                <c:smooth val="0"/>
                <c:extLst xmlns:c15="http://schemas.microsoft.com/office/drawing/2012/chart">
                  <c:ext xmlns:c16="http://schemas.microsoft.com/office/drawing/2014/chart" uri="{C3380CC4-5D6E-409C-BE32-E72D297353CC}">
                    <c16:uniqueId val="{00000004-8BA1-48C6-AEE6-04498A942BD5}"/>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'Ark1'!$M$13:$M$14</c15:sqref>
                        </c15:formulaRef>
                      </c:ext>
                    </c:extLst>
                    <c:strCache>
                      <c:ptCount val="2"/>
                      <c:pt idx="0">
                        <c:v>Kapacitet</c:v>
                      </c:pt>
                      <c:pt idx="1">
                        <c:v>Olie</c:v>
                      </c:pt>
                    </c:strCache>
                  </c:strRef>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'Ark1'!$G$15:$G$26</c15:sqref>
                        </c15:formulaRef>
                      </c:ext>
                    </c:extLst>
                    <c:strCache>
                      <c:ptCount val="12"/>
                      <c:pt idx="0">
                        <c:v>Aug 2023</c:v>
                      </c:pt>
                      <c:pt idx="1">
                        <c:v>Sep 2023</c:v>
                      </c:pt>
                      <c:pt idx="2">
                        <c:v>Okt 2023</c:v>
                      </c:pt>
                      <c:pt idx="3">
                        <c:v>Nov 2023</c:v>
                      </c:pt>
                      <c:pt idx="4">
                        <c:v>Dec 2023</c:v>
                      </c:pt>
                      <c:pt idx="5">
                        <c:v>Jan 2024</c:v>
                      </c:pt>
                      <c:pt idx="6">
                        <c:v>Feb 2024</c:v>
                      </c:pt>
                      <c:pt idx="7">
                        <c:v>Mar 2024</c:v>
                      </c:pt>
                      <c:pt idx="8">
                        <c:v>Apr 2024</c:v>
                      </c:pt>
                      <c:pt idx="9">
                        <c:v>Maj 2024</c:v>
                      </c:pt>
                      <c:pt idx="10">
                        <c:v>Jun 2024</c:v>
                      </c:pt>
                      <c:pt idx="11">
                        <c:v>Jul 2024</c:v>
                      </c:pt>
                    </c:strCache>
                  </c:strRef>
                </c:cat>
                <c:val>
                  <c:numRef>
                    <c:extLst xmlns:c15="http://schemas.microsoft.com/office/drawing/2012/chart">
                      <c:ext xmlns:c15="http://schemas.microsoft.com/office/drawing/2012/chart" uri="{02D57815-91ED-43cb-92C2-25804820EDAC}">
                        <c15:formulaRef>
                          <c15:sqref>'Ark1'!$M$15:$M$26</c15:sqref>
                        </c15:formulaRef>
                      </c:ext>
                    </c:extLst>
                    <c:numCache>
                      <c:formatCode>General</c:formatCode>
                      <c:ptCount val="12"/>
                      <c:pt idx="0">
                        <c:v>5.3</c:v>
                      </c:pt>
                      <c:pt idx="1">
                        <c:v>5.3</c:v>
                      </c:pt>
                      <c:pt idx="2">
                        <c:v>5.3</c:v>
                      </c:pt>
                      <c:pt idx="3">
                        <c:v>5.3</c:v>
                      </c:pt>
                      <c:pt idx="4">
                        <c:v>5.3</c:v>
                      </c:pt>
                      <c:pt idx="5">
                        <c:v>5.3</c:v>
                      </c:pt>
                      <c:pt idx="6">
                        <c:v>5.3</c:v>
                      </c:pt>
                      <c:pt idx="7">
                        <c:v>5.3</c:v>
                      </c:pt>
                      <c:pt idx="8">
                        <c:v>5.3</c:v>
                      </c:pt>
                      <c:pt idx="9">
                        <c:v>5.3</c:v>
                      </c:pt>
                      <c:pt idx="10">
                        <c:v>5.3</c:v>
                      </c:pt>
                      <c:pt idx="11">
                        <c:v>5.3</c:v>
                      </c:pt>
                    </c:numCache>
                  </c:numRef>
                </c:val>
                <c:smooth val="0"/>
                <c:extLst xmlns:c15="http://schemas.microsoft.com/office/drawing/2012/chart">
                  <c:ext xmlns:c16="http://schemas.microsoft.com/office/drawing/2014/chart" uri="{C3380CC4-5D6E-409C-BE32-E72D297353CC}">
                    <c16:uniqueId val="{00000005-8BA1-48C6-AEE6-04498A942BD5}"/>
                  </c:ext>
                </c:extLst>
              </c15:ser>
            </c15:filteredLineSeries>
          </c:ext>
        </c:extLst>
      </c:lineChart>
      <c:catAx>
        <c:axId val="592938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92938760"/>
        <c:crosses val="autoZero"/>
        <c:auto val="1"/>
        <c:lblAlgn val="ctr"/>
        <c:lblOffset val="100"/>
        <c:noMultiLvlLbl val="0"/>
      </c:catAx>
      <c:valAx>
        <c:axId val="592938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gennemsnits effekt pr. måned [MW]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92938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C3C3A6-B337-4D83-9CDB-B9C35780FF72}"/>
              </a:ext>
            </a:extLst>
          </p:cNvPr>
          <p:cNvSpPr>
            <a:spLocks noGrp="1"/>
          </p:cNvSpPr>
          <p:nvPr>
            <p:ph type="hdr" sz="quarter"/>
          </p:nvPr>
        </p:nvSpPr>
        <p:spPr>
          <a:xfrm>
            <a:off x="0" y="0"/>
            <a:ext cx="2921582" cy="495507"/>
          </a:xfrm>
          <a:prstGeom prst="rect">
            <a:avLst/>
          </a:prstGeom>
        </p:spPr>
        <p:txBody>
          <a:bodyPr vert="horz" lIns="94953" tIns="47477" rIns="94953" bIns="47477" rtlCol="0"/>
          <a:lstStyle>
            <a:lvl1pPr algn="l">
              <a:defRPr sz="1200"/>
            </a:lvl1pPr>
          </a:lstStyle>
          <a:p>
            <a:endParaRPr lang="en-US" dirty="0"/>
          </a:p>
        </p:txBody>
      </p:sp>
      <p:sp>
        <p:nvSpPr>
          <p:cNvPr id="3" name="Date Placeholder 2">
            <a:extLst>
              <a:ext uri="{FF2B5EF4-FFF2-40B4-BE49-F238E27FC236}">
                <a16:creationId xmlns:a16="http://schemas.microsoft.com/office/drawing/2014/main" id="{B1C79A68-3D73-4695-8C1E-3CDBCB536D00}"/>
              </a:ext>
            </a:extLst>
          </p:cNvPr>
          <p:cNvSpPr>
            <a:spLocks noGrp="1"/>
          </p:cNvSpPr>
          <p:nvPr>
            <p:ph type="dt" sz="quarter" idx="1"/>
          </p:nvPr>
        </p:nvSpPr>
        <p:spPr>
          <a:xfrm>
            <a:off x="3818971" y="0"/>
            <a:ext cx="2921582" cy="495507"/>
          </a:xfrm>
          <a:prstGeom prst="rect">
            <a:avLst/>
          </a:prstGeom>
        </p:spPr>
        <p:txBody>
          <a:bodyPr vert="horz" lIns="94953" tIns="47477" rIns="94953" bIns="47477" rtlCol="0"/>
          <a:lstStyle>
            <a:lvl1pPr algn="r">
              <a:defRPr sz="1200"/>
            </a:lvl1pPr>
          </a:lstStyle>
          <a:p>
            <a:fld id="{7B97C6B7-F63D-48F8-8C65-A57506B0F13B}" type="datetimeFigureOut">
              <a:rPr lang="en-US" smtClean="0"/>
              <a:t>4/22/2025</a:t>
            </a:fld>
            <a:endParaRPr lang="en-US" dirty="0"/>
          </a:p>
        </p:txBody>
      </p:sp>
      <p:sp>
        <p:nvSpPr>
          <p:cNvPr id="4" name="Footer Placeholder 3">
            <a:extLst>
              <a:ext uri="{FF2B5EF4-FFF2-40B4-BE49-F238E27FC236}">
                <a16:creationId xmlns:a16="http://schemas.microsoft.com/office/drawing/2014/main" id="{3CF5045C-A7CE-41D4-85C5-0E9ACEEF9B28}"/>
              </a:ext>
            </a:extLst>
          </p:cNvPr>
          <p:cNvSpPr>
            <a:spLocks noGrp="1"/>
          </p:cNvSpPr>
          <p:nvPr>
            <p:ph type="ftr" sz="quarter" idx="2"/>
          </p:nvPr>
        </p:nvSpPr>
        <p:spPr>
          <a:xfrm>
            <a:off x="0" y="9380333"/>
            <a:ext cx="2921582" cy="495506"/>
          </a:xfrm>
          <a:prstGeom prst="rect">
            <a:avLst/>
          </a:prstGeom>
        </p:spPr>
        <p:txBody>
          <a:bodyPr vert="horz" lIns="94953" tIns="47477" rIns="94953" bIns="47477"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9ABD0F-F8EA-4B9F-8647-FC7D4AE3D834}"/>
              </a:ext>
            </a:extLst>
          </p:cNvPr>
          <p:cNvSpPr>
            <a:spLocks noGrp="1"/>
          </p:cNvSpPr>
          <p:nvPr>
            <p:ph type="sldNum" sz="quarter" idx="3"/>
          </p:nvPr>
        </p:nvSpPr>
        <p:spPr>
          <a:xfrm>
            <a:off x="3818971" y="9380333"/>
            <a:ext cx="2921582" cy="495506"/>
          </a:xfrm>
          <a:prstGeom prst="rect">
            <a:avLst/>
          </a:prstGeom>
        </p:spPr>
        <p:txBody>
          <a:bodyPr vert="horz" lIns="94953" tIns="47477" rIns="94953" bIns="47477" rtlCol="0" anchor="b"/>
          <a:lstStyle>
            <a:lvl1pPr algn="r">
              <a:defRPr sz="1200"/>
            </a:lvl1pPr>
          </a:lstStyle>
          <a:p>
            <a:fld id="{24AB78DD-9481-4863-BCCC-946573546DA1}" type="slidenum">
              <a:rPr lang="en-US" smtClean="0"/>
              <a:t>‹nr.›</a:t>
            </a:fld>
            <a:endParaRPr lang="en-US" dirty="0"/>
          </a:p>
        </p:txBody>
      </p:sp>
    </p:spTree>
    <p:extLst>
      <p:ext uri="{BB962C8B-B14F-4D97-AF65-F5344CB8AC3E}">
        <p14:creationId xmlns:p14="http://schemas.microsoft.com/office/powerpoint/2010/main" val="58504032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507"/>
          </a:xfrm>
          <a:prstGeom prst="rect">
            <a:avLst/>
          </a:prstGeom>
        </p:spPr>
        <p:txBody>
          <a:bodyPr vert="horz" lIns="94953" tIns="47477" rIns="94953" bIns="47477" rtlCol="0"/>
          <a:lstStyle>
            <a:lvl1pPr algn="l">
              <a:defRPr sz="1200"/>
            </a:lvl1pPr>
          </a:lstStyle>
          <a:p>
            <a:endParaRPr lang="en-US" dirty="0"/>
          </a:p>
        </p:txBody>
      </p:sp>
      <p:sp>
        <p:nvSpPr>
          <p:cNvPr id="3" name="Date Placeholder 2"/>
          <p:cNvSpPr>
            <a:spLocks noGrp="1"/>
          </p:cNvSpPr>
          <p:nvPr>
            <p:ph type="dt" idx="1"/>
          </p:nvPr>
        </p:nvSpPr>
        <p:spPr>
          <a:xfrm>
            <a:off x="3818971" y="0"/>
            <a:ext cx="2921582" cy="495507"/>
          </a:xfrm>
          <a:prstGeom prst="rect">
            <a:avLst/>
          </a:prstGeom>
        </p:spPr>
        <p:txBody>
          <a:bodyPr vert="horz" lIns="94953" tIns="47477" rIns="94953" bIns="47477" rtlCol="0"/>
          <a:lstStyle>
            <a:lvl1pPr algn="r">
              <a:defRPr sz="1200"/>
            </a:lvl1pPr>
          </a:lstStyle>
          <a:p>
            <a:fld id="{AC09A0FA-2191-4F92-A1E4-6EB4598AC4EC}" type="datetimeFigureOut">
              <a:rPr lang="en-US" smtClean="0"/>
              <a:t>4/22/2025</a:t>
            </a:fld>
            <a:endParaRPr lang="en-US" dirty="0"/>
          </a:p>
        </p:txBody>
      </p:sp>
      <p:sp>
        <p:nvSpPr>
          <p:cNvPr id="4" name="Slide Image Placeholder 3"/>
          <p:cNvSpPr>
            <a:spLocks noGrp="1" noRot="1" noChangeAspect="1"/>
          </p:cNvSpPr>
          <p:nvPr>
            <p:ph type="sldImg" idx="2"/>
          </p:nvPr>
        </p:nvSpPr>
        <p:spPr>
          <a:xfrm>
            <a:off x="411163" y="1235075"/>
            <a:ext cx="5921375" cy="3332163"/>
          </a:xfrm>
          <a:prstGeom prst="rect">
            <a:avLst/>
          </a:prstGeom>
          <a:noFill/>
          <a:ln w="12700">
            <a:solidFill>
              <a:prstClr val="black"/>
            </a:solidFill>
          </a:ln>
        </p:spPr>
        <p:txBody>
          <a:bodyPr vert="horz" lIns="94953" tIns="47477" rIns="94953" bIns="47477" rtlCol="0" anchor="ctr"/>
          <a:lstStyle/>
          <a:p>
            <a:endParaRPr lang="en-US" dirty="0"/>
          </a:p>
        </p:txBody>
      </p:sp>
      <p:sp>
        <p:nvSpPr>
          <p:cNvPr id="5" name="Notes Placeholder 4"/>
          <p:cNvSpPr>
            <a:spLocks noGrp="1"/>
          </p:cNvSpPr>
          <p:nvPr>
            <p:ph type="body" sz="quarter" idx="3"/>
          </p:nvPr>
        </p:nvSpPr>
        <p:spPr>
          <a:xfrm>
            <a:off x="674212" y="4752747"/>
            <a:ext cx="5393690" cy="3888611"/>
          </a:xfrm>
          <a:prstGeom prst="rect">
            <a:avLst/>
          </a:prstGeom>
        </p:spPr>
        <p:txBody>
          <a:bodyPr vert="horz" lIns="94953" tIns="47477" rIns="94953" bIns="474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80333"/>
            <a:ext cx="2921582" cy="495506"/>
          </a:xfrm>
          <a:prstGeom prst="rect">
            <a:avLst/>
          </a:prstGeom>
        </p:spPr>
        <p:txBody>
          <a:bodyPr vert="horz" lIns="94953" tIns="47477" rIns="94953" bIns="4747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8971" y="9380333"/>
            <a:ext cx="2921582" cy="495506"/>
          </a:xfrm>
          <a:prstGeom prst="rect">
            <a:avLst/>
          </a:prstGeom>
        </p:spPr>
        <p:txBody>
          <a:bodyPr vert="horz" lIns="94953" tIns="47477" rIns="94953" bIns="47477" rtlCol="0" anchor="b"/>
          <a:lstStyle>
            <a:lvl1pPr algn="r">
              <a:defRPr sz="1200"/>
            </a:lvl1pPr>
          </a:lstStyle>
          <a:p>
            <a:fld id="{B63359F2-43EF-4812-9DC0-98C0B1A40681}" type="slidenum">
              <a:rPr lang="en-US" smtClean="0"/>
              <a:t>‹nr.›</a:t>
            </a:fld>
            <a:endParaRPr lang="en-US" dirty="0"/>
          </a:p>
        </p:txBody>
      </p:sp>
    </p:spTree>
    <p:extLst>
      <p:ext uri="{BB962C8B-B14F-4D97-AF65-F5344CB8AC3E}">
        <p14:creationId xmlns:p14="http://schemas.microsoft.com/office/powerpoint/2010/main" val="47011160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35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A9FCC-65AA-A5BC-20BB-F6D73DBE6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C441D-6328-6E15-ED77-817FE0399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23259-05A5-0388-0C5E-6F5FAC64C7EA}"/>
              </a:ext>
            </a:extLst>
          </p:cNvPr>
          <p:cNvSpPr>
            <a:spLocks noGrp="1"/>
          </p:cNvSpPr>
          <p:nvPr>
            <p:ph type="body" idx="1"/>
          </p:nvPr>
        </p:nvSpPr>
        <p:spPr/>
        <p:txBody>
          <a:bodyPr/>
          <a:lstStyle/>
          <a:p>
            <a:pPr defTabSz="876361">
              <a:defRPr/>
            </a:pPr>
            <a:r>
              <a:rPr lang="da-DK" sz="800" b="1" dirty="0"/>
              <a:t>Hvor skal vi hen - Scenarie A eller B</a:t>
            </a:r>
            <a:r>
              <a:rPr lang="da-DK" sz="800" b="0" dirty="0"/>
              <a:t> </a:t>
            </a:r>
          </a:p>
          <a:p>
            <a:pPr defTabSz="876361">
              <a:defRPr/>
            </a:pPr>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I den fremtid vi kigger ind i vil der skulle investeres i Rønde Fjernvarme og det vil påvirke prisen. </a:t>
            </a:r>
          </a:p>
          <a:p>
            <a:pPr defTabSz="876361">
              <a:defRPr/>
            </a:pPr>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At forsætte som nu er ikke en mulighed, kedlen skal ned i last men vi har undersøgt om levetidsforlængelse halmkedlen ved at bruge +30 mio. kunne give mening. </a:t>
            </a:r>
          </a:p>
          <a:p>
            <a:pPr defTabSz="876361">
              <a:defRPr/>
            </a:pPr>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Det er nødvendigt hvis vi skal blive ved med at overholde emissionskravene og forvente at kedlen kan holde i 10 år til. </a:t>
            </a:r>
          </a:p>
          <a:p>
            <a:pPr defTabSz="876361">
              <a:defRPr/>
            </a:pPr>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Kedlen kæmper sig igennem på ca. 8,5MW og bør i fremtiden ikke driftes til mere end det den er beregnet til (6,3MW)</a:t>
            </a:r>
          </a:p>
          <a:p>
            <a:pPr defTabSz="876361">
              <a:defRPr/>
            </a:pPr>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Derudover er vi stadig bundet til biomasse, vi er spærret inde i bunden af Rønde uden mulighed for udvidelse og byen kommer tættere og tættere på med bl.a. børnehave på den anden side af vejen.</a:t>
            </a:r>
          </a:p>
          <a:p>
            <a:pPr defTabSz="876361">
              <a:defRPr/>
            </a:pPr>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Det er ikke optimalt at skulle øge leverancer af halm til området.</a:t>
            </a:r>
          </a:p>
          <a:p>
            <a:pPr defTabSz="876361">
              <a:defRPr/>
            </a:pPr>
            <a:endPar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endParaRPr>
          </a:p>
          <a:p>
            <a:pPr defTabSz="876361">
              <a:defRPr/>
            </a:pPr>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Samtidigt vil en levetidsforlængelse blot reducere nedbrud men kedlen er fortsat over 20 år og der vil blive ved med at ske nedbrud af kortere og længere varighed og der vil sandsynligvis ske hyppige og større nedbrud fordi en stor del af kedlen fortsat er mere end 20 år.</a:t>
            </a:r>
          </a:p>
          <a:p>
            <a:pPr defTabSz="876361">
              <a:defRPr/>
            </a:pPr>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For at sætte det i perspektiv vil en uges nedbrud i spidsbelastningsperioden koste ca. 1 mio. om ugen i olie som vil koste hver andelshaver (normalhus) ca. 500kr.</a:t>
            </a:r>
          </a:p>
          <a:p>
            <a:pPr defTabSz="876361">
              <a:defRPr/>
            </a:pPr>
            <a:endPar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endParaRPr>
          </a:p>
          <a:p>
            <a:pPr defTabSz="876361">
              <a:defRPr/>
            </a:pPr>
            <a:r>
              <a:rPr lang="en-US" sz="800" b="0" dirty="0">
                <a:solidFill>
                  <a:srgbClr val="000000"/>
                </a:solidFill>
                <a:latin typeface="Open Sans" panose="020B0606030504020204" pitchFamily="34" charset="0"/>
              </a:rPr>
              <a:t>Og </a:t>
            </a:r>
            <a:r>
              <a:rPr lang="da-DK" sz="800" b="0" dirty="0">
                <a:solidFill>
                  <a:srgbClr val="000000"/>
                </a:solidFill>
                <a:latin typeface="Open Sans" panose="020B0606030504020204" pitchFamily="34" charset="0"/>
              </a:rPr>
              <a:t>hvad skal vi gøre om 10 år</a:t>
            </a:r>
            <a:r>
              <a:rPr lang="en-US" sz="800" b="0" dirty="0">
                <a:solidFill>
                  <a:srgbClr val="000000"/>
                </a:solidFill>
                <a:latin typeface="Open Sans" panose="020B0606030504020204" pitchFamily="34" charset="0"/>
              </a:rPr>
              <a:t>? Det </a:t>
            </a:r>
            <a:r>
              <a:rPr lang="da-DK" sz="800" b="0" dirty="0">
                <a:solidFill>
                  <a:srgbClr val="000000"/>
                </a:solidFill>
                <a:latin typeface="Open Sans" panose="020B0606030504020204" pitchFamily="34" charset="0"/>
              </a:rPr>
              <a:t>er svært at forestille sig at vi kan levetidsforlænge igen.</a:t>
            </a:r>
          </a:p>
          <a:p>
            <a:pPr defTabSz="876361">
              <a:defRPr/>
            </a:pPr>
            <a:r>
              <a:rPr lang="da-DK" sz="800" b="0" dirty="0"/>
              <a:t>Det er også urealistisk at tro at halmkedlen fortsat alene kan levere varme nok om 10 år og hvis vi skal øge produktion af varme, på olie og træpiller, vil prisen stikke helt af.</a:t>
            </a:r>
            <a:endPar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endParaRPr>
          </a:p>
          <a:p>
            <a:pPr defTabSz="876361">
              <a:defRPr/>
            </a:pPr>
            <a:endPar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endParaRPr>
          </a:p>
          <a:p>
            <a:r>
              <a:rPr lang="da-DK" sz="800" b="0" kern="100" dirty="0">
                <a:latin typeface="Aptos" panose="020B0004020202020204" pitchFamily="34" charset="0"/>
                <a:ea typeface="Aptos" panose="020B0004020202020204" pitchFamily="34" charset="0"/>
                <a:cs typeface="Times New Roman" panose="02020603050405020304" pitchFamily="18" charset="0"/>
              </a:rPr>
              <a:t>Det er ikke muligt at opstille et ny linje med en halmkedel fordi der ikke er plads samtidigt med det eksisterende holdes i drift og af den åbenlyse årsag der ikke skal brændes mere af i bunden af Rønde end højst nødvendigt.</a:t>
            </a:r>
          </a:p>
          <a:p>
            <a:r>
              <a:rPr lang="da-DK" sz="800" b="0" kern="100" dirty="0">
                <a:latin typeface="Aptos" panose="020B0004020202020204" pitchFamily="34" charset="0"/>
                <a:ea typeface="Aptos" panose="020B0004020202020204" pitchFamily="34" charset="0"/>
                <a:cs typeface="Times New Roman" panose="02020603050405020304" pitchFamily="18" charset="0"/>
              </a:rPr>
              <a:t>Med en ny børnehave og udbygning af boliger skal der ikke flere lastbiler og traktorer med halm ind her.</a:t>
            </a:r>
          </a:p>
          <a:p>
            <a:pPr defTabSz="876361">
              <a:defRPr/>
            </a:pPr>
            <a:endPar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endParaRPr>
          </a:p>
          <a:p>
            <a:pPr defTabSz="876361">
              <a:defRPr/>
            </a:pPr>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Vi forventer at halmprisen vil stige og i scenarierne er der regnet med en halmpris på 1,2kr/kg fra år 2028 hvilket umiddelbart er lavt sat for fremtiden</a:t>
            </a:r>
          </a:p>
          <a:p>
            <a:pPr defTabSz="876361">
              <a:defRPr/>
            </a:pPr>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Man forventer at bl.a. biogas og </a:t>
            </a:r>
            <a:r>
              <a:rPr lang="da-DK" sz="800" b="0" dirty="0" err="1">
                <a:solidFill>
                  <a:srgbClr val="000000"/>
                </a:solidFill>
                <a:latin typeface="Open Sans" panose="020B0606030504020204" pitchFamily="34" charset="0"/>
                <a:ea typeface="Montserrat" panose="00000500000000000000" pitchFamily="2" charset="0"/>
                <a:cs typeface="Montserrat" panose="00000500000000000000" pitchFamily="2" charset="0"/>
              </a:rPr>
              <a:t>biokul</a:t>
            </a:r>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 vil aftage store mængder halm som vil presse priserne op, samtidigt med at det politiske initiativ </a:t>
            </a:r>
            <a:r>
              <a:rPr lang="da-DK" sz="800" b="0" dirty="0"/>
              <a:t>”Aftale om et Grønt Danmark" </a:t>
            </a:r>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omkring </a:t>
            </a:r>
            <a:r>
              <a:rPr lang="da-DK" sz="1000" b="0" dirty="0"/>
              <a:t>udtagning af landbrugsjord, til at imødekomme klima- og naturudfordringer, reducerer arealer der kan dyrkes på.</a:t>
            </a:r>
          </a:p>
          <a:p>
            <a:pPr defTabSz="876361">
              <a:defRPr/>
            </a:pPr>
            <a:r>
              <a:rPr lang="da-DK" sz="1000" b="0" dirty="0">
                <a:latin typeface="Open Sans" panose="020B0606030504020204" pitchFamily="34" charset="0"/>
                <a:ea typeface="Aptos" panose="020B0004020202020204" pitchFamily="34" charset="0"/>
                <a:cs typeface="Aptos" panose="020B0004020202020204" pitchFamily="34" charset="0"/>
              </a:rPr>
              <a:t>Når halmprisen stiger 10 øre, stiger den årlige omkostningen med ca. 1 mio. kr.</a:t>
            </a:r>
          </a:p>
          <a:p>
            <a:pPr defTabSz="876361">
              <a:defRPr/>
            </a:pPr>
            <a:endParaRPr lang="da-DK" sz="1000" b="0" dirty="0">
              <a:solidFill>
                <a:srgbClr val="000000"/>
              </a:solidFill>
              <a:latin typeface="Open Sans" panose="020B0606030504020204" pitchFamily="34" charset="0"/>
              <a:ea typeface="Montserrat" panose="00000500000000000000" pitchFamily="2" charset="0"/>
              <a:cs typeface="Montserrat" panose="00000500000000000000" pitchFamily="2" charset="0"/>
            </a:endParaRPr>
          </a:p>
          <a:p>
            <a:pPr defTabSz="876361">
              <a:defRPr/>
            </a:pPr>
            <a:r>
              <a:rPr lang="da-DK" sz="1000" b="1" kern="100" dirty="0">
                <a:latin typeface="Aptos" panose="020B0004020202020204" pitchFamily="34" charset="0"/>
              </a:rPr>
              <a:t>Prisudvikling og efterspørgsel på halm</a:t>
            </a:r>
          </a:p>
          <a:p>
            <a:pPr defTabSz="876361">
              <a:defRPr/>
            </a:pPr>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Stiger halmprisen til 1,5 kr./kg vil det betyde an øget varmeomkostning på lidt over 3.000 kr./år. pr. husstand (normalhus)</a:t>
            </a:r>
          </a:p>
          <a:p>
            <a:pPr defTabSz="876361">
              <a:defRPr/>
            </a:pPr>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Jeg tror ikke halmprisen falder og derfor mener vi i bestyrelsen at løsningen er at elektrificere men fortsat bevare halm-, træpille- og oliekedler på Skrejrupvej.</a:t>
            </a:r>
          </a:p>
          <a:p>
            <a:endParaRPr lang="da-DK" sz="800" b="0" dirty="0">
              <a:solidFill>
                <a:srgbClr val="000000"/>
              </a:solidFill>
              <a:latin typeface="Open Sans" panose="020B0606030504020204" pitchFamily="34" charset="0"/>
            </a:endParaRPr>
          </a:p>
          <a:p>
            <a:r>
              <a:rPr lang="da-DK" sz="800" b="0" dirty="0"/>
              <a:t>Scenarieberegningerne viser faktisk også at varmeprisen stiger mindre ved at investere 140 mio. kr. i </a:t>
            </a:r>
            <a:r>
              <a:rPr lang="da-DK" sz="800" b="0" dirty="0" err="1"/>
              <a:t>elbaseret</a:t>
            </a:r>
            <a:r>
              <a:rPr lang="da-DK" sz="800" b="0" dirty="0"/>
              <a:t> produktionskapacitet end ved at bruge +30 mio. på levetidsforlængelse selvom halmprisen kun sættes til 1,2 kr. </a:t>
            </a:r>
          </a:p>
          <a:p>
            <a:endParaRPr lang="da-DK" sz="800" b="0" dirty="0"/>
          </a:p>
          <a:p>
            <a:pPr>
              <a:lnSpc>
                <a:spcPct val="115000"/>
              </a:lnSpc>
              <a:spcAft>
                <a:spcPts val="767"/>
              </a:spcAft>
            </a:pPr>
            <a:r>
              <a:rPr lang="da-DK" sz="800" b="0" kern="100" dirty="0">
                <a:latin typeface="Aptos" panose="020B0004020202020204" pitchFamily="34" charset="0"/>
                <a:ea typeface="Aptos" panose="020B0004020202020204" pitchFamily="34" charset="0"/>
                <a:cs typeface="Times New Roman" panose="02020603050405020304" pitchFamily="18" charset="0"/>
              </a:rPr>
              <a:t>Prisen på halm er steget markant de seneste år, bl.a. på grund af øget efterspørgsel til biogas og </a:t>
            </a:r>
            <a:r>
              <a:rPr lang="da-DK" sz="800" b="0" kern="100" dirty="0" err="1">
                <a:latin typeface="Aptos" panose="020B0004020202020204" pitchFamily="34" charset="0"/>
                <a:ea typeface="Aptos" panose="020B0004020202020204" pitchFamily="34" charset="0"/>
                <a:cs typeface="Times New Roman" panose="02020603050405020304" pitchFamily="18" charset="0"/>
              </a:rPr>
              <a:t>biokul</a:t>
            </a:r>
            <a:r>
              <a:rPr lang="da-DK" sz="800" b="0" kern="100" dirty="0">
                <a:latin typeface="Aptos" panose="020B0004020202020204" pitchFamily="34" charset="0"/>
                <a:ea typeface="Aptos" panose="020B0004020202020204" pitchFamily="34" charset="0"/>
                <a:cs typeface="Times New Roman" panose="02020603050405020304" pitchFamily="18" charset="0"/>
              </a:rPr>
              <a:t>, hvor halm bruges som råmateriale. Samtidig er produktionen af halm faldet, da mange landmænd vælger at </a:t>
            </a:r>
            <a:r>
              <a:rPr lang="da-DK" sz="800" b="0" kern="100" dirty="0" err="1">
                <a:latin typeface="Aptos" panose="020B0004020202020204" pitchFamily="34" charset="0"/>
                <a:ea typeface="Aptos" panose="020B0004020202020204" pitchFamily="34" charset="0"/>
                <a:cs typeface="Times New Roman" panose="02020603050405020304" pitchFamily="18" charset="0"/>
              </a:rPr>
              <a:t>nedmulde</a:t>
            </a:r>
            <a:r>
              <a:rPr lang="da-DK" sz="800" b="0" kern="100" dirty="0">
                <a:latin typeface="Aptos" panose="020B0004020202020204" pitchFamily="34" charset="0"/>
                <a:ea typeface="Aptos" panose="020B0004020202020204" pitchFamily="34" charset="0"/>
                <a:cs typeface="Times New Roman" panose="02020603050405020304" pitchFamily="18" charset="0"/>
              </a:rPr>
              <a:t> den i jorden for at forbedre jordkvaliteten, og dyrkningsmønstre ændrer sig med mindre kornproduktion. Det gør halm til en mere værdifuld og knap ressource. Derudover er der politisk stigende fokus på CO₂-lagring og behovet for mere bæredygtige energikilder, hvilket har skabt en vis modvind mod biomasse. </a:t>
            </a:r>
          </a:p>
          <a:p>
            <a:pPr>
              <a:lnSpc>
                <a:spcPct val="115000"/>
              </a:lnSpc>
              <a:spcAft>
                <a:spcPts val="767"/>
              </a:spcAft>
            </a:pPr>
            <a:r>
              <a:rPr lang="da-DK" sz="800" b="0" kern="100" dirty="0">
                <a:latin typeface="Aptos" panose="020B0004020202020204" pitchFamily="34" charset="0"/>
                <a:ea typeface="Aptos" panose="020B0004020202020204" pitchFamily="34" charset="0"/>
                <a:cs typeface="Times New Roman" panose="02020603050405020304" pitchFamily="18" charset="0"/>
              </a:rPr>
              <a:t>Selvom afbrænding af biomasse fortsat er en vigtig del af energisystemet, bevæger udviklingen sig mod mere bæredygtige løsninger end afbrænding, såsom pyrolyse til </a:t>
            </a:r>
            <a:r>
              <a:rPr lang="da-DK" sz="800" b="0" kern="100" dirty="0" err="1">
                <a:latin typeface="Aptos" panose="020B0004020202020204" pitchFamily="34" charset="0"/>
                <a:ea typeface="Aptos" panose="020B0004020202020204" pitchFamily="34" charset="0"/>
                <a:cs typeface="Times New Roman" panose="02020603050405020304" pitchFamily="18" charset="0"/>
              </a:rPr>
              <a:t>biokul</a:t>
            </a:r>
            <a:r>
              <a:rPr lang="da-DK" sz="800" b="0" kern="100" dirty="0">
                <a:latin typeface="Aptos" panose="020B0004020202020204" pitchFamily="34" charset="0"/>
                <a:ea typeface="Aptos" panose="020B0004020202020204" pitchFamily="34" charset="0"/>
                <a:cs typeface="Times New Roman" panose="02020603050405020304" pitchFamily="18" charset="0"/>
              </a:rPr>
              <a:t> og bioolie, der kan binde kulstof og reducere nettoemissioner. </a:t>
            </a:r>
          </a:p>
          <a:p>
            <a:pPr>
              <a:lnSpc>
                <a:spcPct val="115000"/>
              </a:lnSpc>
              <a:spcAft>
                <a:spcPts val="767"/>
              </a:spcAft>
            </a:pPr>
            <a:r>
              <a:rPr lang="da-DK" sz="800" b="0" kern="100" dirty="0">
                <a:latin typeface="Aptos" panose="020B0004020202020204" pitchFamily="34" charset="0"/>
                <a:ea typeface="Aptos" panose="020B0004020202020204" pitchFamily="34" charset="0"/>
                <a:cs typeface="Times New Roman" panose="02020603050405020304" pitchFamily="18" charset="0"/>
              </a:rPr>
              <a:t>På længere sigt forventes biomasse i højere grad at blive brugt til formål, der understøtter en bæredygtig anvendelse fremfor energiproduktion ved afbrænding.</a:t>
            </a:r>
          </a:p>
          <a:p>
            <a:endParaRPr lang="da-DK" sz="800" b="0" dirty="0"/>
          </a:p>
          <a:p>
            <a:endParaRPr lang="en-US" sz="800" b="0" dirty="0"/>
          </a:p>
        </p:txBody>
      </p:sp>
    </p:spTree>
    <p:extLst>
      <p:ext uri="{BB962C8B-B14F-4D97-AF65-F5344CB8AC3E}">
        <p14:creationId xmlns:p14="http://schemas.microsoft.com/office/powerpoint/2010/main" val="4223856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876361">
              <a:lnSpc>
                <a:spcPct val="115000"/>
              </a:lnSpc>
              <a:spcAft>
                <a:spcPts val="958"/>
              </a:spcAft>
              <a:defRPr/>
            </a:pPr>
            <a:r>
              <a:rPr lang="da-DK" sz="800" b="1" dirty="0"/>
              <a:t>Hvor skal vi hen – Scenarie C, D eller E </a:t>
            </a:r>
          </a:p>
          <a:p>
            <a:pPr>
              <a:lnSpc>
                <a:spcPct val="115000"/>
              </a:lnSpc>
              <a:spcAft>
                <a:spcPts val="767"/>
              </a:spcAft>
            </a:pPr>
            <a:r>
              <a:rPr lang="da-DK" b="0" kern="100" dirty="0">
                <a:latin typeface="Aptos" panose="020B0004020202020204" pitchFamily="34" charset="0"/>
                <a:ea typeface="Aptos" panose="020B0004020202020204" pitchFamily="34" charset="0"/>
                <a:cs typeface="Times New Roman" panose="02020603050405020304" pitchFamily="18" charset="0"/>
              </a:rPr>
              <a:t>Det mest attraktive område til placering af et nyt fjernvarmeværk er området omkring Korslund nord for Ugelbølle. </a:t>
            </a:r>
          </a:p>
          <a:p>
            <a:pPr>
              <a:lnSpc>
                <a:spcPct val="115000"/>
              </a:lnSpc>
              <a:spcAft>
                <a:spcPts val="767"/>
              </a:spcAft>
            </a:pPr>
            <a:r>
              <a:rPr lang="da-DK" b="0" kern="100" dirty="0">
                <a:latin typeface="Aptos" panose="020B0004020202020204" pitchFamily="34" charset="0"/>
                <a:ea typeface="Aptos" panose="020B0004020202020204" pitchFamily="34" charset="0"/>
                <a:cs typeface="Times New Roman" panose="02020603050405020304" pitchFamily="18" charset="0"/>
              </a:rPr>
              <a:t>Matriklerne har en gunstig beliggenhed i forhold til infrastruktur og eksisterende forsyningsforhold samt mulighed for fremtidig udvidelse.</a:t>
            </a:r>
          </a:p>
          <a:p>
            <a:pPr marL="712043" lvl="1" indent="-273863">
              <a:lnSpc>
                <a:spcPct val="115000"/>
              </a:lnSpc>
              <a:buFont typeface="Aptos" panose="020B0004020202020204" pitchFamily="34" charset="0"/>
              <a:buChar char="-"/>
            </a:pPr>
            <a:r>
              <a:rPr lang="da-DK" b="0" kern="100" dirty="0">
                <a:latin typeface="Aptos" panose="020B0004020202020204" pitchFamily="34" charset="0"/>
                <a:ea typeface="Aptos" panose="020B0004020202020204" pitchFamily="34" charset="0"/>
                <a:cs typeface="Times New Roman" panose="02020603050405020304" pitchFamily="18" charset="0"/>
              </a:rPr>
              <a:t>Matriklerne ligger tæt på en transformatorstation, hvilket reducerer behovet for lange forsyningsforbindelser og minimerer omkostninger til kabelføring og gravearbejde (lang ledning til Skrejrupvej).</a:t>
            </a:r>
          </a:p>
          <a:p>
            <a:pPr marL="712043" lvl="1" indent="-273863">
              <a:lnSpc>
                <a:spcPct val="115000"/>
              </a:lnSpc>
              <a:buFont typeface="Aptos" panose="020B0004020202020204" pitchFamily="34" charset="0"/>
              <a:buChar char="-"/>
            </a:pPr>
            <a:r>
              <a:rPr lang="da-DK" b="0" kern="100" dirty="0">
                <a:latin typeface="Aptos" panose="020B0004020202020204" pitchFamily="34" charset="0"/>
                <a:ea typeface="Aptos" panose="020B0004020202020204" pitchFamily="34" charset="0"/>
                <a:cs typeface="Times New Roman" panose="02020603050405020304" pitchFamily="18" charset="0"/>
              </a:rPr>
              <a:t>Selvom en del af matriklerne ligger inden for kystnærhedszone, kan anlægget placeres på den bageste del af grunden, hvilket mindsker det visuelle aftryk.</a:t>
            </a:r>
          </a:p>
          <a:p>
            <a:pPr marL="712043" lvl="1" indent="-273863">
              <a:lnSpc>
                <a:spcPct val="115000"/>
              </a:lnSpc>
              <a:buFont typeface="Aptos" panose="020B0004020202020204" pitchFamily="34" charset="0"/>
              <a:buChar char="-"/>
            </a:pPr>
            <a:r>
              <a:rPr lang="da-DK" b="0" kern="100" dirty="0">
                <a:latin typeface="Aptos" panose="020B0004020202020204" pitchFamily="34" charset="0"/>
                <a:ea typeface="Aptos" panose="020B0004020202020204" pitchFamily="34" charset="0"/>
                <a:cs typeface="Times New Roman" panose="02020603050405020304" pitchFamily="18" charset="0"/>
              </a:rPr>
              <a:t>Matriklerne giver mulighed for en langsigtet løsning, der sikrer fleksibilitet i energiforsyningen og mulighed for fremtidig udvidelse og sammenlægning med nabobyer</a:t>
            </a:r>
          </a:p>
          <a:p>
            <a:pPr marL="712043" lvl="1" indent="-273863">
              <a:lnSpc>
                <a:spcPct val="115000"/>
              </a:lnSpc>
              <a:buFont typeface="Aptos" panose="020B0004020202020204" pitchFamily="34" charset="0"/>
              <a:buChar char="-"/>
            </a:pPr>
            <a:r>
              <a:rPr lang="da-DK" b="0" kern="100" dirty="0">
                <a:latin typeface="Aptos" panose="020B0004020202020204" pitchFamily="34" charset="0"/>
                <a:ea typeface="Aptos" panose="020B0004020202020204" pitchFamily="34" charset="0"/>
                <a:cs typeface="Times New Roman" panose="02020603050405020304" pitchFamily="18" charset="0"/>
              </a:rPr>
              <a:t>Der er plads til både luft-til-vand varmepumper og de fleste andre alternativer, hvis det skulle vise sig økonomisk fordelagtigt.</a:t>
            </a:r>
          </a:p>
          <a:p>
            <a:pPr marL="712043" lvl="1" indent="-273863">
              <a:lnSpc>
                <a:spcPct val="115000"/>
              </a:lnSpc>
              <a:spcAft>
                <a:spcPts val="767"/>
              </a:spcAft>
              <a:buFont typeface="Aptos" panose="020B0004020202020204" pitchFamily="34" charset="0"/>
              <a:buChar char="-"/>
            </a:pPr>
            <a:r>
              <a:rPr lang="da-DK" b="0" kern="100" dirty="0">
                <a:latin typeface="Aptos" panose="020B0004020202020204" pitchFamily="34" charset="0"/>
                <a:ea typeface="Aptos" panose="020B0004020202020204" pitchFamily="34" charset="0"/>
                <a:cs typeface="Times New Roman" panose="02020603050405020304" pitchFamily="18" charset="0"/>
              </a:rPr>
              <a:t>En central placering mellem Rønde, Thorsager og Mørke gør det muligt at fusionere og sammenkoble fjernvarmeforsyninger i fremtiden, hvilket kan give betydelige synergieffekter på den lange bane.</a:t>
            </a:r>
          </a:p>
          <a:p>
            <a:r>
              <a:rPr lang="da-DK" sz="800" b="0" kern="100" dirty="0">
                <a:latin typeface="Aptos" panose="020B0004020202020204" pitchFamily="34" charset="0"/>
                <a:ea typeface="Aptos" panose="020B0004020202020204" pitchFamily="34" charset="0"/>
                <a:cs typeface="Times New Roman" panose="02020603050405020304" pitchFamily="18" charset="0"/>
              </a:rPr>
              <a:t>Den tidligere bestyrelse har gjort et stort stykke arbejde med at finde denne grund og har været i dialog med ejer.</a:t>
            </a:r>
          </a:p>
          <a:p>
            <a:r>
              <a:rPr lang="da-DK" sz="800" b="0" kern="100" dirty="0">
                <a:latin typeface="Aptos" panose="020B0004020202020204" pitchFamily="34" charset="0"/>
                <a:ea typeface="Aptos" panose="020B0004020202020204" pitchFamily="34" charset="0"/>
                <a:cs typeface="Times New Roman" panose="02020603050405020304" pitchFamily="18" charset="0"/>
              </a:rPr>
              <a:t>En del af matriklerne er indarbejdet som ”Areal 132” i kommuneplanen for 2024 som vi fortsat afventer godkendelse – pkt. er på dagsorden på byrådsmødet i april.</a:t>
            </a:r>
          </a:p>
          <a:p>
            <a:r>
              <a:rPr lang="da-DK" sz="800" b="0" kern="100" dirty="0">
                <a:latin typeface="Aptos" panose="020B0004020202020204" pitchFamily="34" charset="0"/>
                <a:ea typeface="Aptos" panose="020B0004020202020204" pitchFamily="34" charset="0"/>
                <a:cs typeface="Times New Roman" panose="02020603050405020304" pitchFamily="18" charset="0"/>
              </a:rPr>
              <a:t>Vi er i videre dialog med ejer af grundene og ser positivt på muligheden for at erhverve de nødvendige hektar.</a:t>
            </a:r>
          </a:p>
          <a:p>
            <a:pPr>
              <a:lnSpc>
                <a:spcPct val="115000"/>
              </a:lnSpc>
              <a:spcAft>
                <a:spcPts val="958"/>
              </a:spcAft>
            </a:pPr>
            <a:endParaRPr lang="da-DK" sz="800" b="0" kern="100" dirty="0">
              <a:latin typeface="Open Sans" panose="020B0606030504020204" pitchFamily="34" charset="0"/>
              <a:ea typeface="Montserrat" panose="00000500000000000000" pitchFamily="2" charset="0"/>
            </a:endParaRPr>
          </a:p>
          <a:p>
            <a:pPr>
              <a:lnSpc>
                <a:spcPct val="115000"/>
              </a:lnSpc>
              <a:spcAft>
                <a:spcPts val="958"/>
              </a:spcAft>
            </a:pPr>
            <a:r>
              <a:rPr lang="da-DK" sz="800" b="0" kern="100" dirty="0">
                <a:latin typeface="Open Sans" panose="020B0606030504020204" pitchFamily="34" charset="0"/>
                <a:ea typeface="Montserrat" panose="00000500000000000000" pitchFamily="2" charset="0"/>
              </a:rPr>
              <a:t>Der er ikke indlagt omkostninger til en ny administrationsbygning, da den nuværende administrationsbygning fungerer hensigtsmæssigt, og der dermed ikke er behov for en ny administrationsbygning. </a:t>
            </a:r>
            <a:endParaRPr lang="da-DK" sz="800" b="0" dirty="0"/>
          </a:p>
          <a:p>
            <a:endParaRPr lang="da-DK" sz="800" b="0" dirty="0"/>
          </a:p>
          <a:p>
            <a:pPr>
              <a:lnSpc>
                <a:spcPct val="115000"/>
              </a:lnSpc>
              <a:spcAft>
                <a:spcPts val="958"/>
              </a:spcAft>
            </a:pPr>
            <a:r>
              <a:rPr lang="da-DK" sz="800" b="0" kern="100" dirty="0">
                <a:latin typeface="Open Sans" panose="020B0606030504020204" pitchFamily="34" charset="0"/>
                <a:ea typeface="Montserrat" panose="00000500000000000000" pitchFamily="2" charset="0"/>
              </a:rPr>
              <a:t>Der tænkes etablering af en ledning fra de nye produktionsanlæg til det eksisterende værk, hvorfra varmen distribueres. Det er undersøgt om ledningen kan løbe langs Randersvej og krydse Grenåvej ved at hænge på broen. Det har Vejdirektoratet meddelt ikke er muligt, derfor vil alternativet være at udføre en underboring af Grenåvej og et ledningstracé, der går øst om eller igennem erhvervsområdet ved Randersvej. På den måde kan erhvervsområdet (Fremtidsparken) let forsynes, hvis det ønskes og er rentabelt.  </a:t>
            </a:r>
          </a:p>
          <a:p>
            <a:pPr>
              <a:lnSpc>
                <a:spcPct val="115000"/>
              </a:lnSpc>
              <a:spcAft>
                <a:spcPts val="958"/>
              </a:spcAft>
            </a:pPr>
            <a:r>
              <a:rPr lang="da-DK" sz="800" b="0" kern="100" dirty="0">
                <a:latin typeface="Open Sans" panose="020B0606030504020204" pitchFamily="34" charset="0"/>
                <a:ea typeface="Montserrat" panose="00000500000000000000" pitchFamily="2" charset="0"/>
              </a:rPr>
              <a:t>Ledningstracéet er ikke fastlagt endnu, men der er vist tre mulige linjeføringer på hvoraf den mest oplagte måske er igennem Fremtidsparken. </a:t>
            </a:r>
          </a:p>
          <a:p>
            <a:pPr>
              <a:lnSpc>
                <a:spcPct val="115000"/>
              </a:lnSpc>
              <a:spcAft>
                <a:spcPts val="958"/>
              </a:spcAft>
            </a:pPr>
            <a:r>
              <a:rPr lang="da-DK" sz="800" b="0" kern="100" dirty="0">
                <a:latin typeface="Open Sans" panose="020B0606030504020204" pitchFamily="34" charset="0"/>
                <a:ea typeface="Montserrat" panose="00000500000000000000" pitchFamily="2" charset="0"/>
              </a:rPr>
              <a:t>Det forventede ledningstracé vil være 3,5-4,0 km, og vil kræve en underboring af Grenåvej, og sandsynligvis krydsning af højspændingskabler. Der er indtil videre afsat 20 mio. kr. til ledningen.  </a:t>
            </a:r>
          </a:p>
          <a:p>
            <a:endParaRPr lang="da-DK" sz="800" b="0" dirty="0"/>
          </a:p>
          <a:p>
            <a:pPr>
              <a:lnSpc>
                <a:spcPct val="115000"/>
              </a:lnSpc>
              <a:spcAft>
                <a:spcPts val="958"/>
              </a:spcAft>
            </a:pPr>
            <a:r>
              <a:rPr lang="da-DK" sz="800" b="0" i="1" kern="100" dirty="0">
                <a:latin typeface="Open Sans" panose="020B0606030504020204" pitchFamily="34" charset="0"/>
                <a:ea typeface="Montserrat" panose="00000500000000000000" pitchFamily="2" charset="0"/>
              </a:rPr>
              <a:t>Der er afsat 12,3 mio. kr. til køb af grund. </a:t>
            </a:r>
          </a:p>
          <a:p>
            <a:pPr>
              <a:lnSpc>
                <a:spcPct val="115000"/>
              </a:lnSpc>
              <a:spcAft>
                <a:spcPts val="958"/>
              </a:spcAft>
            </a:pPr>
            <a:r>
              <a:rPr lang="da-DK" sz="800" b="0" i="1" kern="100" dirty="0">
                <a:latin typeface="Open Sans" panose="020B0606030504020204" pitchFamily="34" charset="0"/>
                <a:ea typeface="Montserrat" panose="00000500000000000000" pitchFamily="2" charset="0"/>
              </a:rPr>
              <a:t>Der er ikke indregnet indtjening fra et salg af ”overskydende jord”, men indtjening på 208.000 kr. ved forpagtning af ca. 40 ha.</a:t>
            </a:r>
          </a:p>
          <a:p>
            <a:endParaRPr lang="da-DK" sz="800" b="0" dirty="0"/>
          </a:p>
          <a:p>
            <a:endParaRPr lang="da-DK" sz="800" b="0" dirty="0"/>
          </a:p>
        </p:txBody>
      </p:sp>
    </p:spTree>
    <p:extLst>
      <p:ext uri="{BB962C8B-B14F-4D97-AF65-F5344CB8AC3E}">
        <p14:creationId xmlns:p14="http://schemas.microsoft.com/office/powerpoint/2010/main" val="2600727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4F71C-E43A-6D42-8A62-6D27920C9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94773-9F06-B1E6-3ED0-333386FEF4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A1BEAB-1886-4AE1-1BE4-2003EFDCC363}"/>
              </a:ext>
            </a:extLst>
          </p:cNvPr>
          <p:cNvSpPr>
            <a:spLocks noGrp="1"/>
          </p:cNvSpPr>
          <p:nvPr>
            <p:ph type="body" idx="1"/>
          </p:nvPr>
        </p:nvSpPr>
        <p:spPr/>
        <p:txBody>
          <a:bodyPr/>
          <a:lstStyle/>
          <a:p>
            <a:r>
              <a:rPr lang="da-DK" sz="800" b="1" dirty="0">
                <a:latin typeface="Open Sans" panose="020B0606030504020204" pitchFamily="34" charset="0"/>
                <a:ea typeface="Montserrat" panose="00000500000000000000" pitchFamily="2" charset="0"/>
              </a:rPr>
              <a:t>Energiomsætning og driftsøkonomi</a:t>
            </a:r>
          </a:p>
          <a:p>
            <a:r>
              <a:rPr lang="da-DK" sz="800" b="0" dirty="0">
                <a:latin typeface="Open Sans" panose="020B0606030504020204" pitchFamily="34" charset="0"/>
                <a:ea typeface="Montserrat" panose="00000500000000000000" pitchFamily="2" charset="0"/>
              </a:rPr>
              <a:t>På figur 1 kan man se vores gennemsnitlige varmeproduktionen fordelt hel over et år – de mørkegrønne er halm og de lysegrønne er træpiller.</a:t>
            </a:r>
          </a:p>
          <a:p>
            <a:endParaRPr lang="da-DK" sz="800" b="0" dirty="0">
              <a:latin typeface="Open Sans" panose="020B0606030504020204" pitchFamily="34" charset="0"/>
              <a:ea typeface="Montserrat" panose="00000500000000000000" pitchFamily="2" charset="0"/>
            </a:endParaRPr>
          </a:p>
          <a:p>
            <a:r>
              <a:rPr lang="da-DK" sz="800" b="0" dirty="0">
                <a:latin typeface="Open Sans" panose="020B0606030504020204" pitchFamily="34" charset="0"/>
                <a:ea typeface="Montserrat" panose="00000500000000000000" pitchFamily="2" charset="0"/>
              </a:rPr>
              <a:t>I Figur 9 og tabel 3 kan man se hvordan varmeproduktionen fordeler sig mellem de forskellige produktionsenheder i de forskellige scenarier.</a:t>
            </a:r>
          </a:p>
          <a:p>
            <a:r>
              <a:rPr lang="da-DK" sz="800" b="0" dirty="0">
                <a:latin typeface="Open Sans" panose="020B0606030504020204" pitchFamily="34" charset="0"/>
                <a:ea typeface="Montserrat" panose="00000500000000000000" pitchFamily="2" charset="0"/>
              </a:rPr>
              <a:t>F.eks. fortrænger elkedlen og varmepumpen en stor del af produktionen fra halmkedlen, samt al produktion fra </a:t>
            </a:r>
            <a:r>
              <a:rPr lang="da-DK" sz="800" b="0" dirty="0" err="1">
                <a:latin typeface="Open Sans" panose="020B0606030504020204" pitchFamily="34" charset="0"/>
                <a:ea typeface="Montserrat" panose="00000500000000000000" pitchFamily="2" charset="0"/>
              </a:rPr>
              <a:t>træpillekedlen</a:t>
            </a:r>
            <a:r>
              <a:rPr lang="da-DK" sz="800" b="0" dirty="0">
                <a:latin typeface="Open Sans" panose="020B0606030504020204" pitchFamily="34" charset="0"/>
                <a:ea typeface="Montserrat" panose="00000500000000000000" pitchFamily="2" charset="0"/>
              </a:rPr>
              <a:t> – dette vil reducere kørsel til og fra Skrejrupvej betragteligt.</a:t>
            </a:r>
          </a:p>
          <a:p>
            <a:r>
              <a:rPr lang="da-DK" sz="800" b="0" dirty="0">
                <a:latin typeface="Open Sans" panose="020B0606030504020204" pitchFamily="34" charset="0"/>
                <a:ea typeface="Montserrat" panose="00000500000000000000" pitchFamily="2" charset="0"/>
              </a:rPr>
              <a:t>Elkedlen kører primært som spidslastenhed og derudover udnytter perioder med lave elpriser og lagrer varmen i akkumuleringstanken, når der er ledig kapacitet. </a:t>
            </a:r>
          </a:p>
          <a:p>
            <a:endParaRPr lang="da-DK" sz="800" b="0" dirty="0">
              <a:latin typeface="Open Sans" panose="020B0606030504020204" pitchFamily="34" charset="0"/>
            </a:endParaRPr>
          </a:p>
          <a:p>
            <a:pPr defTabSz="876361">
              <a:defRPr/>
            </a:pPr>
            <a:r>
              <a:rPr lang="da-DK" sz="800" b="0" dirty="0">
                <a:latin typeface="Open Sans" panose="020B0606030504020204" pitchFamily="34" charset="0"/>
                <a:ea typeface="Montserrat" panose="00000500000000000000" pitchFamily="2" charset="0"/>
              </a:rPr>
              <a:t>Opsættes en ny halmkedel er det forudsat at den erstatter både den eksisterende halmkedel og træpille kedlen.</a:t>
            </a:r>
          </a:p>
          <a:p>
            <a:endParaRPr lang="da-DK" sz="800" b="0" dirty="0">
              <a:latin typeface="Open Sans" panose="020B0606030504020204" pitchFamily="34" charset="0"/>
            </a:endParaRPr>
          </a:p>
          <a:p>
            <a:pPr defTabSz="949537">
              <a:defRPr/>
            </a:pPr>
            <a:r>
              <a:rPr lang="da-DK" sz="800" b="0" dirty="0"/>
              <a:t>Der er forudsat at der opstilles en stor akku. tank for at kunne udjævne varmeproduktionen som døgngennemsnit og </a:t>
            </a:r>
            <a:r>
              <a:rPr lang="da-DK" sz="800" b="0" kern="100" dirty="0">
                <a:latin typeface="Aptos" panose="020B0004020202020204" pitchFamily="34" charset="0"/>
                <a:ea typeface="Aptos" panose="020B0004020202020204" pitchFamily="34" charset="0"/>
                <a:cs typeface="Times New Roman" panose="02020603050405020304" pitchFamily="18" charset="0"/>
              </a:rPr>
              <a:t>for at kunne sikre optimale driftsforhold til varmepumpen og elkedel.</a:t>
            </a:r>
          </a:p>
          <a:p>
            <a:r>
              <a:rPr lang="da-DK" sz="800" b="0" kern="100" dirty="0">
                <a:latin typeface="Aptos" panose="020B0004020202020204" pitchFamily="34" charset="0"/>
                <a:ea typeface="Aptos" panose="020B0004020202020204" pitchFamily="34" charset="0"/>
                <a:cs typeface="Times New Roman" panose="02020603050405020304" pitchFamily="18" charset="0"/>
              </a:rPr>
              <a:t>Som ”backup” og for at kunne ”spille” på elmarkedet opstilles en 10MW elkedel som kan fylde den nye store akku. tank med varme når el-prisen er lav og nogle gange negativ – så vi i perioder bliver betalt for at lave varme.</a:t>
            </a:r>
          </a:p>
          <a:p>
            <a:r>
              <a:rPr lang="da-DK" sz="800" b="0" kern="100" dirty="0">
                <a:latin typeface="Aptos" panose="020B0004020202020204" pitchFamily="34" charset="0"/>
                <a:ea typeface="Aptos" panose="020B0004020202020204" pitchFamily="34" charset="0"/>
                <a:cs typeface="Times New Roman" panose="02020603050405020304" pitchFamily="18" charset="0"/>
              </a:rPr>
              <a:t>Der er flere varmeværker i Danmark som på få år har fået afbetalt deres investeringer i </a:t>
            </a:r>
            <a:r>
              <a:rPr lang="da-DK" sz="800" b="0" kern="100" dirty="0" err="1">
                <a:latin typeface="Aptos" panose="020B0004020202020204" pitchFamily="34" charset="0"/>
                <a:ea typeface="Aptos" panose="020B0004020202020204" pitchFamily="34" charset="0"/>
                <a:cs typeface="Times New Roman" panose="02020603050405020304" pitchFamily="18" charset="0"/>
              </a:rPr>
              <a:t>EL-kedler</a:t>
            </a:r>
            <a:r>
              <a:rPr lang="da-DK" sz="800" b="0" kern="100" dirty="0">
                <a:latin typeface="Aptos" panose="020B0004020202020204" pitchFamily="34" charset="0"/>
                <a:ea typeface="Aptos" panose="020B0004020202020204" pitchFamily="34" charset="0"/>
                <a:cs typeface="Times New Roman" panose="02020603050405020304" pitchFamily="18" charset="0"/>
              </a:rPr>
              <a:t> netop på den måde.</a:t>
            </a:r>
          </a:p>
          <a:p>
            <a:endParaRPr lang="da-DK" sz="800" b="0" kern="100" dirty="0">
              <a:latin typeface="Aptos" panose="020B0004020202020204" pitchFamily="34" charset="0"/>
              <a:ea typeface="Aptos" panose="020B0004020202020204" pitchFamily="34" charset="0"/>
              <a:cs typeface="Times New Roman" panose="02020603050405020304" pitchFamily="18" charset="0"/>
            </a:endParaRPr>
          </a:p>
          <a:p>
            <a:r>
              <a:rPr lang="da-DK" sz="800" b="0" kern="100" dirty="0">
                <a:latin typeface="Aptos" panose="020B0004020202020204" pitchFamily="34" charset="0"/>
                <a:ea typeface="Aptos" panose="020B0004020202020204" pitchFamily="34" charset="0"/>
                <a:cs typeface="Times New Roman" panose="02020603050405020304" pitchFamily="18" charset="0"/>
              </a:rPr>
              <a:t>Derfor er det heller ikke optimalt at opstille en </a:t>
            </a:r>
            <a:r>
              <a:rPr lang="da-DK" sz="800" b="0" kern="100" dirty="0" err="1">
                <a:latin typeface="Aptos" panose="020B0004020202020204" pitchFamily="34" charset="0"/>
                <a:ea typeface="Aptos" panose="020B0004020202020204" pitchFamily="34" charset="0"/>
                <a:cs typeface="Times New Roman" panose="02020603050405020304" pitchFamily="18" charset="0"/>
              </a:rPr>
              <a:t>EL-kedel</a:t>
            </a:r>
            <a:r>
              <a:rPr lang="da-DK" sz="800" b="0" kern="100" dirty="0">
                <a:latin typeface="Aptos" panose="020B0004020202020204" pitchFamily="34" charset="0"/>
                <a:ea typeface="Aptos" panose="020B0004020202020204" pitchFamily="34" charset="0"/>
                <a:cs typeface="Times New Roman" panose="02020603050405020304" pitchFamily="18" charset="0"/>
              </a:rPr>
              <a:t> her på Skrejrupvej 9C fordi der ikke kan opstilles en stor </a:t>
            </a:r>
            <a:r>
              <a:rPr lang="da-DK" sz="800" b="0" kern="100" dirty="0" err="1">
                <a:latin typeface="Aptos" panose="020B0004020202020204" pitchFamily="34" charset="0"/>
                <a:ea typeface="Aptos" panose="020B0004020202020204" pitchFamily="34" charset="0"/>
                <a:cs typeface="Times New Roman" panose="02020603050405020304" pitchFamily="18" charset="0"/>
              </a:rPr>
              <a:t>akku.tank</a:t>
            </a:r>
            <a:r>
              <a:rPr lang="da-DK" sz="800" b="0" kern="100" dirty="0">
                <a:latin typeface="Aptos" panose="020B0004020202020204" pitchFamily="34" charset="0"/>
                <a:ea typeface="Aptos" panose="020B0004020202020204" pitchFamily="34" charset="0"/>
                <a:cs typeface="Times New Roman" panose="02020603050405020304" pitchFamily="18" charset="0"/>
              </a:rPr>
              <a:t> og det er urealistisk at opstille en varmepumpe med varmeoptagere som både støjer og fylder, samtidigt med vi skal have lagt et meget langt kabel fra en transformer som netop står i skel på grunden i Korslund.</a:t>
            </a:r>
          </a:p>
        </p:txBody>
      </p:sp>
    </p:spTree>
    <p:extLst>
      <p:ext uri="{BB962C8B-B14F-4D97-AF65-F5344CB8AC3E}">
        <p14:creationId xmlns:p14="http://schemas.microsoft.com/office/powerpoint/2010/main" val="3411393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E30A9-FCAD-0BC2-A414-0961E9CEE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21E860-58B0-1046-D619-70B502987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3E9EE9-2C98-FAF9-A517-A1B5BCE82667}"/>
              </a:ext>
            </a:extLst>
          </p:cNvPr>
          <p:cNvSpPr>
            <a:spLocks noGrp="1"/>
          </p:cNvSpPr>
          <p:nvPr>
            <p:ph type="body" idx="1"/>
          </p:nvPr>
        </p:nvSpPr>
        <p:spPr/>
        <p:txBody>
          <a:bodyPr/>
          <a:lstStyle/>
          <a:p>
            <a:r>
              <a:rPr lang="da-DK" sz="800" b="1" dirty="0">
                <a:latin typeface="Open Sans" panose="020B0606030504020204" pitchFamily="34" charset="0"/>
                <a:ea typeface="Montserrat" panose="00000500000000000000" pitchFamily="2" charset="0"/>
              </a:rPr>
              <a:t>Selskabsøkonomi</a:t>
            </a:r>
          </a:p>
          <a:p>
            <a:r>
              <a:rPr lang="da-DK" sz="800" b="0" dirty="0">
                <a:latin typeface="Open Sans" panose="020B0606030504020204" pitchFamily="34" charset="0"/>
                <a:ea typeface="Montserrat" panose="00000500000000000000" pitchFamily="2" charset="0"/>
              </a:rPr>
              <a:t>Jeg ved ikke om i alle har læst avisen hvor der er blevet talt om at et nyt værk ikke sænker prisen på fjernvarme.</a:t>
            </a:r>
          </a:p>
          <a:p>
            <a:r>
              <a:rPr lang="da-DK" sz="800" b="0" dirty="0">
                <a:latin typeface="Open Sans" panose="020B0606030504020204" pitchFamily="34" charset="0"/>
                <a:ea typeface="Montserrat" panose="00000500000000000000" pitchFamily="2" charset="0"/>
              </a:rPr>
              <a:t>Det er helt korrekt – et nyt værk sænker ikke prisen på fjernvarmen men det holder prisen på fjernvarme relativt lav – lavere end hvis vi ikke gør noget.</a:t>
            </a:r>
          </a:p>
          <a:p>
            <a:r>
              <a:rPr lang="da-DK" sz="800" b="0" dirty="0">
                <a:latin typeface="Open Sans" panose="020B0606030504020204" pitchFamily="34" charset="0"/>
                <a:ea typeface="Montserrat" panose="00000500000000000000" pitchFamily="2" charset="0"/>
              </a:rPr>
              <a:t>Den grønne omstilling er ikke gratis og vi har et ansvar både for miljøet og forbrugernes økonomi – derfor skal vi gøre noget nu.</a:t>
            </a:r>
          </a:p>
          <a:p>
            <a:endParaRPr lang="da-DK" sz="800" b="0" kern="100" dirty="0">
              <a:latin typeface="Aptos" panose="020B0004020202020204" pitchFamily="34" charset="0"/>
              <a:ea typeface="Aptos" panose="020B0004020202020204" pitchFamily="34" charset="0"/>
              <a:cs typeface="Times New Roman" panose="02020603050405020304" pitchFamily="18" charset="0"/>
            </a:endParaRPr>
          </a:p>
          <a:p>
            <a:r>
              <a:rPr lang="da-DK" sz="800" b="0" kern="100" dirty="0">
                <a:latin typeface="Aptos" panose="020B0004020202020204" pitchFamily="34" charset="0"/>
                <a:ea typeface="Aptos" panose="020B0004020202020204" pitchFamily="34" charset="0"/>
                <a:cs typeface="Times New Roman" panose="02020603050405020304" pitchFamily="18" charset="0"/>
              </a:rPr>
              <a:t>På Figur 11 ses driftsudgifterne for de forskellige scenarier og af tabel 4 ses de overordnede investeringer i hvert scenarie.</a:t>
            </a:r>
          </a:p>
          <a:p>
            <a:endParaRPr lang="da-DK" sz="800" b="0" kern="100" dirty="0">
              <a:latin typeface="Aptos" panose="020B0004020202020204" pitchFamily="34" charset="0"/>
              <a:ea typeface="Aptos" panose="020B0004020202020204" pitchFamily="34" charset="0"/>
              <a:cs typeface="Times New Roman" panose="02020603050405020304" pitchFamily="18" charset="0"/>
            </a:endParaRPr>
          </a:p>
          <a:p>
            <a:r>
              <a:rPr lang="da-DK" sz="800" b="0" kern="100" dirty="0">
                <a:latin typeface="Aptos" panose="020B0004020202020204" pitchFamily="34" charset="0"/>
                <a:ea typeface="Aptos" panose="020B0004020202020204" pitchFamily="34" charset="0"/>
                <a:cs typeface="Times New Roman" panose="02020603050405020304" pitchFamily="18" charset="0"/>
              </a:rPr>
              <a:t>Den skarpe læser vil bemærke at, ved at bruge ca. 140 mio. kr. og samtidigt fortrænge store mængder af dyrere brændes vil prisstigningen for ”et normal hus” stige 1.386kr/år = 8% (116kr./mdr.).</a:t>
            </a:r>
          </a:p>
          <a:p>
            <a:r>
              <a:rPr lang="da-DK" sz="800" b="0" kern="100" dirty="0">
                <a:latin typeface="Aptos" panose="020B0004020202020204" pitchFamily="34" charset="0"/>
                <a:ea typeface="Aptos" panose="020B0004020202020204" pitchFamily="34" charset="0"/>
                <a:cs typeface="Times New Roman" panose="02020603050405020304" pitchFamily="18" charset="0"/>
              </a:rPr>
              <a:t>Ved at levetidsforlænge i 10 år og være bundet af biomasse vil prisen stige med knap 2.581kr./år (15%) og det er uden at der er indregnet et nedbrud på halmkedlen – fuld last på oliekedlen alene vil koste ca. 1 mio. i ugen.</a:t>
            </a:r>
            <a:endParaRPr lang="da-DK" sz="800" b="0" dirty="0"/>
          </a:p>
          <a:p>
            <a:endParaRPr lang="da-DK" sz="800" b="0" dirty="0">
              <a:latin typeface="Open Sans" panose="020B0606030504020204" pitchFamily="34" charset="0"/>
              <a:ea typeface="Montserrat" panose="00000500000000000000" pitchFamily="2" charset="0"/>
            </a:endParaRPr>
          </a:p>
          <a:p>
            <a:r>
              <a:rPr lang="da-DK" sz="800" b="0" dirty="0">
                <a:latin typeface="Open Sans" panose="020B0606030504020204" pitchFamily="34" charset="0"/>
                <a:ea typeface="Montserrat" panose="00000500000000000000" pitchFamily="2" charset="0"/>
              </a:rPr>
              <a:t>Af tabel 4 ser man at det er billigt at levetidsforlænge halmkedlen, men da halmkedlen er dyrere i drift end en varmepumpeløsning, </a:t>
            </a:r>
            <a:r>
              <a:rPr lang="da-DK" sz="800" b="0" dirty="0" err="1">
                <a:latin typeface="Open Sans" panose="020B0606030504020204" pitchFamily="34" charset="0"/>
                <a:ea typeface="Montserrat" panose="00000500000000000000" pitchFamily="2" charset="0"/>
              </a:rPr>
              <a:t>EL-kedel</a:t>
            </a:r>
            <a:r>
              <a:rPr lang="da-DK" sz="800" b="0" dirty="0">
                <a:latin typeface="Open Sans" panose="020B0606030504020204" pitchFamily="34" charset="0"/>
                <a:ea typeface="Montserrat" panose="00000500000000000000" pitchFamily="2" charset="0"/>
              </a:rPr>
              <a:t> og en 6.000m3 akkumuleringstank + en ledning til 20 mio., vil varmeprisen stige mindre ved at bruge 140 mio. på førnævnte. </a:t>
            </a:r>
          </a:p>
          <a:p>
            <a:pPr defTabSz="876361">
              <a:defRPr/>
            </a:pPr>
            <a:endPar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endParaRPr>
          </a:p>
          <a:p>
            <a:pPr defTabSz="876361">
              <a:defRPr/>
            </a:pPr>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Der ses på Figur 11, at etablering af en luft/vand-varmepumpe i kombination med en elkedel, akkumuleringstank og ny transmissionsledning giver en lavere årlig omkostning, end levetidsforlængelse af de eksisterende anlæg. Begge scenarier vil dog øge omkostningerne i forhold til omkostningerne i dag. </a:t>
            </a:r>
          </a:p>
          <a:p>
            <a:endParaRPr lang="da-DK" sz="800" b="0" dirty="0">
              <a:latin typeface="Open Sans" panose="020B0606030504020204" pitchFamily="34" charset="0"/>
              <a:ea typeface="Montserrat" panose="00000500000000000000" pitchFamily="2" charset="0"/>
            </a:endParaRPr>
          </a:p>
          <a:p>
            <a:r>
              <a:rPr lang="da-DK" sz="800" b="0" dirty="0">
                <a:latin typeface="Open Sans" panose="020B0606030504020204" pitchFamily="34" charset="0"/>
              </a:rPr>
              <a:t>I scenariet ”levetidsforlængelse” kræves det at vi hiver hele det første trin i kedlen ud og øger den ca. 3 meter i højden – mens det gøres skal det eksisterende værk gennemgå en gennemgribende ombygning for at få plads til den højere kedel med myndighedsbehandling osv. til følge.</a:t>
            </a:r>
          </a:p>
          <a:p>
            <a:r>
              <a:rPr lang="da-DK" sz="800" b="0" dirty="0">
                <a:latin typeface="Open Sans" panose="020B0606030504020204" pitchFamily="34" charset="0"/>
              </a:rPr>
              <a:t>Vi kan ikke forestille os at levetidsforlængelse er en reel mulighed og vi vil fortsat ikke øge </a:t>
            </a:r>
            <a:r>
              <a:rPr lang="da-DK" sz="800" b="0" dirty="0" err="1">
                <a:latin typeface="Open Sans" panose="020B0606030504020204" pitchFamily="34" charset="0"/>
              </a:rPr>
              <a:t>produktionskapaciten</a:t>
            </a:r>
            <a:r>
              <a:rPr lang="da-DK" sz="800" b="0" dirty="0">
                <a:latin typeface="Open Sans" panose="020B0606030504020204" pitchFamily="34" charset="0"/>
              </a:rPr>
              <a:t> – derudover skal vi også have ny miljøgodkendelse og det er tvivlsomt at vi får på en over 20 år gammel kedel.</a:t>
            </a:r>
          </a:p>
          <a:p>
            <a:endParaRPr lang="da-DK" sz="800" b="0" dirty="0"/>
          </a:p>
          <a:p>
            <a:pPr algn="just"/>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De investeringer Rønde Fjernvarme står overfor vil påvirke prisen. </a:t>
            </a:r>
          </a:p>
          <a:p>
            <a:pPr algn="just"/>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Vi kan ikke fortsætte som nu, men valgte man at gøre det og se stort på lovgivning og miljøkrav, er der ikke en garanti for at omkostningerne ikke vil stige.</a:t>
            </a:r>
          </a:p>
          <a:p>
            <a:pPr algn="just"/>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1 uges udfald vil øge varmeomkostning per forbruger på 500 kr. inkl. moms per år, mens en øget halmpris til 1,5 kr./kg vil betyde en øget varmeomkostning på lidt over 3.000 kr./år.</a:t>
            </a:r>
          </a:p>
          <a:p>
            <a:pPr algn="just"/>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Figur 12 viser et estimat over hvorledes varmeprisen forventes at udvikle sig, hvis elprisen bliver på 2024-niveau og halmprisen er 1,2 kr./kg. </a:t>
            </a:r>
          </a:p>
          <a:p>
            <a:pPr algn="just"/>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Det er ikke muligt at holde varmeprisen på det nuværende niveau, da der er en række omkostninger forbundet med at flytte værket, det er dog omkostninger, der ikke kommer igen, herunder bl.a. køb af grund og transmissionsledningen+ </a:t>
            </a:r>
            <a:r>
              <a:rPr lang="da-DK" sz="800" b="0" dirty="0" err="1">
                <a:solidFill>
                  <a:srgbClr val="000000"/>
                </a:solidFill>
                <a:latin typeface="Open Sans" panose="020B0606030504020204" pitchFamily="34" charset="0"/>
                <a:ea typeface="Montserrat" panose="00000500000000000000" pitchFamily="2" charset="0"/>
                <a:cs typeface="Montserrat" panose="00000500000000000000" pitchFamily="2" charset="0"/>
              </a:rPr>
              <a:t>akkutank</a:t>
            </a:r>
            <a:r>
              <a:rPr lang="da-DK" sz="800" b="0" dirty="0">
                <a:solidFill>
                  <a:srgbClr val="000000"/>
                </a:solidFill>
                <a:latin typeface="Open Sans" panose="020B0606030504020204" pitchFamily="34" charset="0"/>
                <a:ea typeface="Montserrat" panose="00000500000000000000" pitchFamily="2" charset="0"/>
                <a:cs typeface="Montserrat" panose="00000500000000000000" pitchFamily="2" charset="0"/>
              </a:rPr>
              <a:t> forventes at holde med end de 30 år, de afskrives år – vi forventer 70-100år. </a:t>
            </a:r>
          </a:p>
          <a:p>
            <a:r>
              <a:rPr lang="da-DK" sz="800" b="0" dirty="0">
                <a:latin typeface="Open Sans" panose="020B0606030504020204" pitchFamily="34" charset="0"/>
              </a:rPr>
              <a:t>At investere nu er rettidigt omhu, at vise samfundsansvar og ansvar for lokalområdet med fremtidssikring af fjernvarmen.</a:t>
            </a:r>
            <a:endParaRPr lang="en-US" sz="800" b="0" dirty="0"/>
          </a:p>
        </p:txBody>
      </p:sp>
    </p:spTree>
    <p:extLst>
      <p:ext uri="{BB962C8B-B14F-4D97-AF65-F5344CB8AC3E}">
        <p14:creationId xmlns:p14="http://schemas.microsoft.com/office/powerpoint/2010/main" val="508724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B0E40-A31C-A9B4-DC7C-718C717C2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E9D31-85C2-23E1-4140-3D8E77D2B6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86C082-82A4-A199-2D84-F2B0E3B3DF27}"/>
              </a:ext>
            </a:extLst>
          </p:cNvPr>
          <p:cNvSpPr>
            <a:spLocks noGrp="1"/>
          </p:cNvSpPr>
          <p:nvPr>
            <p:ph type="body" idx="1"/>
          </p:nvPr>
        </p:nvSpPr>
        <p:spPr/>
        <p:txBody>
          <a:bodyPr/>
          <a:lstStyle/>
          <a:p>
            <a:r>
              <a:rPr lang="da-DK" sz="800" b="1" dirty="0"/>
              <a:t>Hvor skal vi hen – Vi skal til Rodskov</a:t>
            </a:r>
          </a:p>
          <a:p>
            <a:r>
              <a:rPr lang="da-DK" sz="800" dirty="0"/>
              <a:t>Den tidligere bestyrelse fik udarbejde et projektforslag på forsyning af Rodskov.</a:t>
            </a:r>
          </a:p>
          <a:p>
            <a:r>
              <a:rPr lang="da-DK" sz="800" dirty="0"/>
              <a:t>Derfor står der nu en midlertidig unit med 4 pille kedler monteret i en container, som forsyner ca. 50 huse med fjernvarme.</a:t>
            </a:r>
          </a:p>
          <a:p>
            <a:pPr defTabSz="949537">
              <a:defRPr/>
            </a:pPr>
            <a:endParaRPr lang="da-DK" sz="800" dirty="0"/>
          </a:p>
          <a:p>
            <a:pPr defTabSz="949537">
              <a:defRPr/>
            </a:pPr>
            <a:r>
              <a:rPr lang="da-DK" sz="800" dirty="0"/>
              <a:t>Når man udarbejder et projektforslag, skal det være økonomisk forsvarligt for både varmeværket, forbrugerne og for samfundet, for at det må igangsættes.</a:t>
            </a:r>
          </a:p>
          <a:p>
            <a:pPr defTabSz="949537">
              <a:defRPr/>
            </a:pPr>
            <a:r>
              <a:rPr lang="da-DK" sz="800" dirty="0"/>
              <a:t>I beregningen for samfundsøkonomien pålægger man en ”sikkerhedsfaktor” for at sikre at projektet er levedygtigt økonomisk set.</a:t>
            </a:r>
          </a:p>
          <a:p>
            <a:pPr defTabSz="949537">
              <a:defRPr/>
            </a:pPr>
            <a:endParaRPr lang="da-DK" sz="800" dirty="0"/>
          </a:p>
          <a:p>
            <a:pPr defTabSz="949537">
              <a:defRPr/>
            </a:pPr>
            <a:r>
              <a:rPr lang="da-DK" sz="800" dirty="0"/>
              <a:t>I den spæde start overvejede den tidligere bestyrelse opstilling af en permanent decentral varmepumpeenhed men undersøgelser viste at investeringen blev for stor.</a:t>
            </a:r>
          </a:p>
          <a:p>
            <a:pPr defTabSz="949537">
              <a:defRPr/>
            </a:pPr>
            <a:r>
              <a:rPr lang="da-DK" sz="800" dirty="0"/>
              <a:t>I stedet valgte bestyrelsen at arbejde videre med en transmissionsledning fra Ugelbølle til Rodskov som også giver god mening fordi:</a:t>
            </a:r>
          </a:p>
          <a:p>
            <a:pPr marL="178038" indent="-178038" defTabSz="949537">
              <a:buFontTx/>
              <a:buChar char="-"/>
              <a:defRPr/>
            </a:pPr>
            <a:r>
              <a:rPr lang="da-DK" sz="800" dirty="0"/>
              <a:t>Billigere brændsel (på værket producerer vi 1 MWh til 360kr, i Rodskov producerer vi den til ca. 1.000kr.</a:t>
            </a:r>
          </a:p>
          <a:p>
            <a:pPr marL="178038" indent="-178038" defTabSz="949537">
              <a:buFontTx/>
              <a:buChar char="-"/>
              <a:defRPr/>
            </a:pPr>
            <a:r>
              <a:rPr lang="da-DK" sz="800" dirty="0"/>
              <a:t>Lavere drift og vedligeholdelsesomkostninger (vores vagter har flere udkald til Rodskov end til Rønde)</a:t>
            </a:r>
          </a:p>
          <a:p>
            <a:pPr marL="178038" indent="-178038" defTabSz="949537">
              <a:buFontTx/>
              <a:buChar char="-"/>
              <a:defRPr/>
            </a:pPr>
            <a:r>
              <a:rPr lang="da-DK" sz="800" dirty="0"/>
              <a:t>Mindre lokal påvirkning (vi skal kun have et mindre pumpehus opstillet og det har vi allerede fået lov til).</a:t>
            </a:r>
          </a:p>
          <a:p>
            <a:pPr defTabSz="949537">
              <a:defRPr/>
            </a:pPr>
            <a:endParaRPr lang="da-DK" sz="800" dirty="0"/>
          </a:p>
          <a:p>
            <a:pPr defTabSz="949537">
              <a:defRPr/>
            </a:pPr>
            <a:r>
              <a:rPr lang="da-DK" sz="800" dirty="0"/>
              <a:t>Vi vælger et rør i høj kvalitet og med en høj isoleringsklasse kan røret ligge der i op mod 80-100 år.</a:t>
            </a:r>
          </a:p>
          <a:p>
            <a:pPr defTabSz="949537">
              <a:defRPr/>
            </a:pPr>
            <a:r>
              <a:rPr lang="da-DK" sz="800" dirty="0"/>
              <a:t>Dog vil varmetabet i det DN150 </a:t>
            </a:r>
            <a:r>
              <a:rPr lang="da-DK" sz="800" dirty="0" err="1"/>
              <a:t>twinrør</a:t>
            </a:r>
            <a:r>
              <a:rPr lang="da-DK" sz="800" dirty="0"/>
              <a:t> vi forventer at lægge, være ca. 253 MWh på et år som oveni de 10.000MWh vi allerede har i tab, selvfølgelig koste noget (det vil koste os alle sammen knap 70.000 kr. mere om året i varmetab eller 35 kr./år. pr. forbruger).</a:t>
            </a:r>
          </a:p>
          <a:p>
            <a:pPr defTabSz="949537">
              <a:defRPr/>
            </a:pPr>
            <a:r>
              <a:rPr lang="da-DK" sz="800" dirty="0"/>
              <a:t>Etableringen af transmissionsledningen er selvfølgelig en stor investering men desto hurtigere vi får flere forbrugere på, desto hurtigere bliver varmetabet og investeringen dækket, hvor break-even er ca. 100 forbrugere (låneomkostninger beløber sig til 400.000kr eller 200kr./år pr. forbruger (eller ca. 17kr/mdr.).</a:t>
            </a:r>
          </a:p>
          <a:p>
            <a:pPr defTabSz="949537">
              <a:defRPr/>
            </a:pPr>
            <a:r>
              <a:rPr lang="da-DK" sz="800" dirty="0"/>
              <a:t>Vi afskriver i dag rør på 30 år og får muligheden for op til 45 år - så på den lange bane giver det altså mening og værdi at lægge rør i jorden.</a:t>
            </a:r>
          </a:p>
          <a:p>
            <a:endParaRPr lang="da-DK" sz="800" dirty="0"/>
          </a:p>
          <a:p>
            <a:r>
              <a:rPr lang="da-DK" sz="800" dirty="0"/>
              <a:t>Projektet blev godkendt i april 2023 hvilket med andre ord vil sige at Rønde Fjernvarme nu har forsyningspligt i Rodskov og de huse som ligger på vejen da de indgår i projektforslaget.</a:t>
            </a:r>
          </a:p>
          <a:p>
            <a:r>
              <a:rPr lang="da-DK" sz="800" dirty="0"/>
              <a:t>Fra et projektforslag godkendes (og vi får forsyningspligt), har vi 5 år til at etablere en permanent løsning.</a:t>
            </a:r>
          </a:p>
          <a:p>
            <a:r>
              <a:rPr lang="da-DK" sz="800" dirty="0"/>
              <a:t>Den midlertidige løsning har nu stået i Rodskov i 2 år – så inden for 3 år skal der være etableret en permanent løsning.</a:t>
            </a:r>
          </a:p>
          <a:p>
            <a:r>
              <a:rPr lang="da-DK" sz="800" dirty="0"/>
              <a:t>Fordi vi har forsyningspligt i området kan husstande med olie og pille kedler ikke få tilskud til at skifte til f.eks. en varmepumpe og pt. har vi ikke kapacitet til at tage ret mange flere på som det er nu – og det er ikke acceptabelt.</a:t>
            </a:r>
          </a:p>
          <a:p>
            <a:r>
              <a:rPr lang="da-DK" sz="800" dirty="0"/>
              <a:t>Der er stadig tilskud for at konvertere oliefyr til fjernvarme (20.000kr pr. oliefyr) som konverteres – så vi skal i gang.</a:t>
            </a:r>
          </a:p>
          <a:p>
            <a:r>
              <a:rPr lang="da-DK" sz="800" dirty="0"/>
              <a:t>Hvis husene først er gået over på anden energiform forsvinder tilskuddet.</a:t>
            </a:r>
          </a:p>
          <a:p>
            <a:endParaRPr lang="da-DK" sz="800" dirty="0"/>
          </a:p>
          <a:p>
            <a:r>
              <a:rPr lang="da-DK" sz="800" dirty="0"/>
              <a:t>Vi har i den forbindelse fået Cowi til at udarbejdet et </a:t>
            </a:r>
            <a:r>
              <a:rPr lang="da-DK" sz="800" dirty="0" err="1"/>
              <a:t>forprojekt</a:t>
            </a:r>
            <a:r>
              <a:rPr lang="da-DK" sz="800" dirty="0"/>
              <a:t>/analyse for at vi i den nye bestyrelse kan betrygges i at en ledning er det rigtige valg.</a:t>
            </a:r>
          </a:p>
          <a:p>
            <a:r>
              <a:rPr lang="da-DK" sz="800" dirty="0"/>
              <a:t>På baggrund af </a:t>
            </a:r>
            <a:r>
              <a:rPr lang="da-DK" sz="800" dirty="0" err="1"/>
              <a:t>forprojektet</a:t>
            </a:r>
            <a:r>
              <a:rPr lang="da-DK" sz="800" dirty="0"/>
              <a:t> og i dialog med producenter, leverandører, entreprenører er der indhentet priser på i alt ca. 10 mio. kr.</a:t>
            </a:r>
          </a:p>
          <a:p>
            <a:endParaRPr lang="da-DK" sz="800" dirty="0"/>
          </a:p>
          <a:p>
            <a:r>
              <a:rPr lang="da-DK" sz="800" dirty="0"/>
              <a:t>Vi har i den nye bestyrelse også undersøgt muligheden for at etablere en decentral varmepumpeenhed i Rodskov i stedet for en ledning fra Ugelbølle.</a:t>
            </a:r>
          </a:p>
          <a:p>
            <a:r>
              <a:rPr lang="da-DK" sz="800" dirty="0" err="1"/>
              <a:t>PlanEnergi</a:t>
            </a:r>
            <a:r>
              <a:rPr lang="da-DK" sz="800" dirty="0"/>
              <a:t> har udarbejde et Scenarie i </a:t>
            </a:r>
            <a:r>
              <a:rPr lang="da-DK" sz="800" dirty="0" err="1"/>
              <a:t>EnergiPro</a:t>
            </a:r>
            <a:r>
              <a:rPr lang="da-DK" sz="800" dirty="0"/>
              <a:t> på en varmepumpe og en akkumuleringstank i Rodskov.</a:t>
            </a:r>
          </a:p>
          <a:p>
            <a:r>
              <a:rPr lang="da-DK" sz="800" dirty="0"/>
              <a:t>Den første analyse bekræfter blot det, den tidligere bestyrelse også konkluderede – det bliver dyrere med en permanent varmepumpeløsning end at etablere en ledning.</a:t>
            </a:r>
          </a:p>
          <a:p>
            <a:endParaRPr lang="da-DK" sz="800" dirty="0"/>
          </a:p>
          <a:p>
            <a:r>
              <a:rPr lang="da-DK" sz="800" dirty="0"/>
              <a:t>Der er også flere faktorer der gør at en decentral varmepumpeløsning ikke er en optimal løsning på nuværende tidspunkt.</a:t>
            </a:r>
          </a:p>
          <a:p>
            <a:r>
              <a:rPr lang="da-DK" sz="800" dirty="0"/>
              <a:t>For at opstille en varmepumpe skal vi have en grund den må stå på – der er ikke umiddelbart en oplagt grund i Rodskov og behandling i kommunen vil tage tid.</a:t>
            </a:r>
          </a:p>
          <a:p>
            <a:r>
              <a:rPr lang="da-DK" sz="800" dirty="0"/>
              <a:t>En varmepumpe skal også have en akkumuleringstank for at fungere optimalt da varmepumpen ellers skal regulere for meget op og ned hvilket giver en dårlig COP og slider på kompresserne.</a:t>
            </a:r>
          </a:p>
          <a:p>
            <a:r>
              <a:rPr lang="da-DK" sz="800" dirty="0"/>
              <a:t>Jeg ved der sidder en del andelshavere fra Rodskov og vi kan spørge dem om de ønsker en stor akkumuleringstank eller en varmeoptager der støjer som nabo?</a:t>
            </a:r>
          </a:p>
          <a:p>
            <a:r>
              <a:rPr lang="da-DK" sz="800" dirty="0"/>
              <a:t>Alternativt kunne en decentral varmepumpe placeres uden for Rodskov men så skal der alligevel etableres en ledning for at forsyne ledningsnettet.</a:t>
            </a:r>
          </a:p>
          <a:p>
            <a:endParaRPr lang="da-DK" sz="800" dirty="0"/>
          </a:p>
          <a:p>
            <a:r>
              <a:rPr lang="da-DK" sz="800" dirty="0"/>
              <a:t>Det er selvfølgelig også muligt at etablere en midlertidig containerløsning med f.eks. 10 mindre varmepumper i kaskade uden akkumuleringstank indtil der er 100 forbrugere på i Rodskov og først herefter etablere en ledning.</a:t>
            </a:r>
          </a:p>
          <a:p>
            <a:r>
              <a:rPr lang="da-DK" sz="800" dirty="0"/>
              <a:t>Den løsning vil givetvis tage resten af 2025 af få etableret og blot udskyde etablering af en ny ledning. Ved at opstille både en </a:t>
            </a:r>
            <a:r>
              <a:rPr lang="da-DK" sz="800" dirty="0" err="1"/>
              <a:t>midlertdig</a:t>
            </a:r>
            <a:r>
              <a:rPr lang="da-DK" sz="800" dirty="0"/>
              <a:t> eller en permanent varmepumpe vil vi være afhængige af kun en type brændsel – også når strømmen er allerdyrest.</a:t>
            </a:r>
          </a:p>
          <a:p>
            <a:endParaRPr lang="da-DK" sz="800" dirty="0"/>
          </a:p>
          <a:p>
            <a:r>
              <a:rPr lang="da-DK" sz="800" dirty="0"/>
              <a:t>Udviklingen i Rodskov skal nok komme – se blot på Ugelbølle hvor stort set hele byen er kommet på. </a:t>
            </a:r>
          </a:p>
          <a:p>
            <a:r>
              <a:rPr lang="da-DK" sz="800" dirty="0"/>
              <a:t>Det underskud der vil være i nogle få år pga. ledningstab og investeringen indtil det vender ved ca. 100 forbrugere er en naturlig del af at udvikle fjernvarme.</a:t>
            </a:r>
          </a:p>
          <a:p>
            <a:r>
              <a:rPr lang="da-DK" sz="800" dirty="0"/>
              <a:t>Den langsigtede og ansvarlige løsning er at forbinde Rodskov med Ugelbølle og Rønde med en ledning</a:t>
            </a:r>
          </a:p>
          <a:p>
            <a:endParaRPr lang="da-DK" sz="800" dirty="0"/>
          </a:p>
          <a:p>
            <a:r>
              <a:rPr lang="da-DK" sz="800" dirty="0"/>
              <a:t>Så derfor etablerer vi en ledning til Rodskov og forventer at opstarte i sommeren 2025.</a:t>
            </a:r>
          </a:p>
          <a:p>
            <a:r>
              <a:rPr lang="da-DK" sz="800" dirty="0"/>
              <a:t>Vi forventer at arbejde på mellem 200-300 meter af gangen og arbejdet forventes afsluttet inden varmesæsonen 2025/2026 rigtig starter.</a:t>
            </a:r>
          </a:p>
          <a:p>
            <a:r>
              <a:rPr lang="da-DK" sz="800" dirty="0"/>
              <a:t>Den nye ledning skal graves ned i rabatten mellem vej og cykelsti.</a:t>
            </a:r>
          </a:p>
        </p:txBody>
      </p:sp>
    </p:spTree>
    <p:extLst>
      <p:ext uri="{BB962C8B-B14F-4D97-AF65-F5344CB8AC3E}">
        <p14:creationId xmlns:p14="http://schemas.microsoft.com/office/powerpoint/2010/main" val="1924295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A589F-EEDD-2212-DE9A-9923501E1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D1C81-FB3E-05F4-2AFB-E9102746E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0DCF84-4013-CDB6-C91B-6E8BD9B3DDFE}"/>
              </a:ext>
            </a:extLst>
          </p:cNvPr>
          <p:cNvSpPr>
            <a:spLocks noGrp="1"/>
          </p:cNvSpPr>
          <p:nvPr>
            <p:ph type="body" idx="1"/>
          </p:nvPr>
        </p:nvSpPr>
        <p:spPr/>
        <p:txBody>
          <a:bodyPr/>
          <a:lstStyle/>
          <a:p>
            <a:pPr defTabSz="949537">
              <a:defRPr/>
            </a:pPr>
            <a:r>
              <a:rPr lang="da-DK" sz="800" kern="100" dirty="0">
                <a:latin typeface="Aptos" panose="020B0004020202020204" pitchFamily="34" charset="0"/>
                <a:ea typeface="Aptos" panose="020B0004020202020204" pitchFamily="34" charset="0"/>
                <a:cs typeface="Times New Roman" panose="02020603050405020304" pitchFamily="18" charset="0"/>
              </a:rPr>
              <a:t>Der er vedtaget nye retningslinjer for takstbladet for 2025 ved indførelse af et stikledningsbidrag, der afregnes pr. løbende meter stikledning på egen grund inkl. gravearbejde.</a:t>
            </a:r>
          </a:p>
          <a:p>
            <a:endParaRPr lang="en-US" sz="800" dirty="0"/>
          </a:p>
        </p:txBody>
      </p:sp>
    </p:spTree>
    <p:extLst>
      <p:ext uri="{BB962C8B-B14F-4D97-AF65-F5344CB8AC3E}">
        <p14:creationId xmlns:p14="http://schemas.microsoft.com/office/powerpoint/2010/main" val="2438331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E07ED-F900-7CB7-C28A-73DAAAF5A5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E6E48-54D5-F3A6-759E-DDCCB1A61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38066B-5BC4-EAFE-3C4A-4111AB432C86}"/>
              </a:ext>
            </a:extLst>
          </p:cNvPr>
          <p:cNvSpPr>
            <a:spLocks noGrp="1"/>
          </p:cNvSpPr>
          <p:nvPr>
            <p:ph type="body" idx="1"/>
          </p:nvPr>
        </p:nvSpPr>
        <p:spPr/>
        <p:txBody>
          <a:bodyPr/>
          <a:lstStyle/>
          <a:p>
            <a:r>
              <a:rPr lang="da-DK" sz="800" b="1" dirty="0"/>
              <a:t>Gæld </a:t>
            </a:r>
          </a:p>
          <a:p>
            <a:pPr defTabSz="949537">
              <a:defRPr/>
            </a:pPr>
            <a:r>
              <a:rPr lang="da-DK" sz="800" b="0" dirty="0"/>
              <a:t>Pr. 31/12-2024 havde vi en samlet gæld på </a:t>
            </a:r>
            <a:r>
              <a:rPr lang="da-DK" sz="800" b="0" dirty="0">
                <a:solidFill>
                  <a:srgbClr val="000000"/>
                </a:solidFill>
                <a:latin typeface="Calibri" panose="020F0502020204030204" pitchFamily="34" charset="0"/>
                <a:ea typeface="Aptos" panose="020B0004020202020204" pitchFamily="34" charset="0"/>
              </a:rPr>
              <a:t>36.526.733 kr. ved 1956 andelshavere</a:t>
            </a:r>
            <a:endParaRPr lang="da-DK" sz="800" b="0" dirty="0">
              <a:latin typeface="Calibri" panose="020F0502020204030204" pitchFamily="34" charset="0"/>
              <a:ea typeface="Aptos" panose="020B0004020202020204" pitchFamily="34" charset="0"/>
            </a:endParaRPr>
          </a:p>
          <a:p>
            <a:r>
              <a:rPr lang="da-DK" sz="800" b="0" dirty="0">
                <a:solidFill>
                  <a:srgbClr val="000000"/>
                </a:solidFill>
                <a:latin typeface="Calibri" panose="020F0502020204030204" pitchFamily="34" charset="0"/>
                <a:ea typeface="Aptos" panose="020B0004020202020204" pitchFamily="34" charset="0"/>
              </a:rPr>
              <a:t>Langfristet gæld</a:t>
            </a:r>
            <a:r>
              <a:rPr lang="da-DK" sz="800" b="0" dirty="0">
                <a:latin typeface="Calibri" panose="020F0502020204030204" pitchFamily="34" charset="0"/>
                <a:ea typeface="Aptos" panose="020B0004020202020204" pitchFamily="34" charset="0"/>
              </a:rPr>
              <a:t> </a:t>
            </a:r>
            <a:r>
              <a:rPr lang="da-DK" sz="800" b="0" dirty="0">
                <a:solidFill>
                  <a:srgbClr val="000000"/>
                </a:solidFill>
                <a:latin typeface="Calibri" panose="020F0502020204030204" pitchFamily="34" charset="0"/>
                <a:ea typeface="Aptos" panose="020B0004020202020204" pitchFamily="34" charset="0"/>
              </a:rPr>
              <a:t>27.174.113 kr.</a:t>
            </a:r>
            <a:endParaRPr lang="da-DK" sz="800" b="0" dirty="0">
              <a:latin typeface="Calibri" panose="020F0502020204030204" pitchFamily="34" charset="0"/>
              <a:ea typeface="Aptos" panose="020B0004020202020204" pitchFamily="34" charset="0"/>
            </a:endParaRPr>
          </a:p>
          <a:p>
            <a:r>
              <a:rPr lang="da-DK" sz="800" b="0" dirty="0">
                <a:solidFill>
                  <a:srgbClr val="000000"/>
                </a:solidFill>
                <a:latin typeface="Calibri" panose="020F0502020204030204" pitchFamily="34" charset="0"/>
                <a:ea typeface="Aptos" panose="020B0004020202020204" pitchFamily="34" charset="0"/>
              </a:rPr>
              <a:t>Kortfristet gæld 4.189.758 kr.</a:t>
            </a:r>
            <a:endParaRPr lang="da-DK" sz="800" b="0" dirty="0">
              <a:latin typeface="Calibri" panose="020F0502020204030204" pitchFamily="34" charset="0"/>
              <a:ea typeface="Aptos" panose="020B0004020202020204" pitchFamily="34" charset="0"/>
            </a:endParaRPr>
          </a:p>
          <a:p>
            <a:r>
              <a:rPr lang="da-DK" sz="800" b="0" dirty="0">
                <a:solidFill>
                  <a:srgbClr val="000000"/>
                </a:solidFill>
                <a:latin typeface="Calibri" panose="020F0502020204030204" pitchFamily="34" charset="0"/>
                <a:ea typeface="Aptos" panose="020B0004020202020204" pitchFamily="34" charset="0"/>
              </a:rPr>
              <a:t>Bankgæld 5.162.861 kr.</a:t>
            </a:r>
            <a:endParaRPr lang="da-DK" sz="800" b="0" dirty="0">
              <a:latin typeface="Calibri" panose="020F0502020204030204" pitchFamily="34" charset="0"/>
              <a:ea typeface="Aptos" panose="020B0004020202020204" pitchFamily="34" charset="0"/>
            </a:endParaRPr>
          </a:p>
          <a:p>
            <a:r>
              <a:rPr lang="da-DK" sz="800" b="0" dirty="0"/>
              <a:t>Lav belåningsgrad (Gæld pr. forbruger) </a:t>
            </a:r>
            <a:r>
              <a:rPr lang="da-DK" sz="800" b="0" u="sng" dirty="0">
                <a:solidFill>
                  <a:srgbClr val="000000"/>
                </a:solidFill>
                <a:latin typeface="Calibri" panose="020F0502020204030204" pitchFamily="34" charset="0"/>
                <a:ea typeface="Aptos" panose="020B0004020202020204" pitchFamily="34" charset="0"/>
              </a:rPr>
              <a:t>18.665 kr.</a:t>
            </a:r>
          </a:p>
          <a:p>
            <a:r>
              <a:rPr lang="da-DK" sz="800" b="0" dirty="0">
                <a:solidFill>
                  <a:srgbClr val="000000"/>
                </a:solidFill>
                <a:latin typeface="Calibri" panose="020F0502020204030204" pitchFamily="34" charset="0"/>
              </a:rPr>
              <a:t>Relativ lav fjernvarmepris gør at der intet incitament til at skulle hoppe af.</a:t>
            </a:r>
          </a:p>
          <a:p>
            <a:r>
              <a:rPr lang="da-DK" sz="800" b="0" dirty="0">
                <a:solidFill>
                  <a:srgbClr val="000000"/>
                </a:solidFill>
                <a:latin typeface="Calibri" panose="020F0502020204030204" pitchFamily="34" charset="0"/>
              </a:rPr>
              <a:t>Selvfølgelig har vi gæld når vi skal gå i 0 hvert år og gæld er ikke et svaghedstegn </a:t>
            </a:r>
          </a:p>
          <a:p>
            <a:endParaRPr lang="da-DK" sz="800" b="0" dirty="0">
              <a:solidFill>
                <a:srgbClr val="000000"/>
              </a:solidFill>
              <a:latin typeface="Calibri" panose="020F0502020204030204" pitchFamily="34" charset="0"/>
            </a:endParaRPr>
          </a:p>
          <a:p>
            <a:r>
              <a:rPr lang="da-DK" sz="800" b="0" dirty="0">
                <a:solidFill>
                  <a:srgbClr val="000000"/>
                </a:solidFill>
                <a:latin typeface="Calibri" panose="020F0502020204030204" pitchFamily="34" charset="0"/>
              </a:rPr>
              <a:t>Hensættelser skal bruges inden 5år</a:t>
            </a:r>
          </a:p>
          <a:p>
            <a:endParaRPr lang="da-DK" sz="800" b="0" dirty="0">
              <a:solidFill>
                <a:srgbClr val="000000"/>
              </a:solidFill>
              <a:latin typeface="Calibri" panose="020F0502020204030204" pitchFamily="34" charset="0"/>
            </a:endParaRPr>
          </a:p>
          <a:p>
            <a:r>
              <a:rPr lang="da-DK" sz="800" b="0" dirty="0">
                <a:solidFill>
                  <a:srgbClr val="000000"/>
                </a:solidFill>
                <a:latin typeface="Calibri" panose="020F0502020204030204" pitchFamily="34" charset="0"/>
              </a:rPr>
              <a:t>Odsherred tåler ingen sammenligning med os</a:t>
            </a:r>
          </a:p>
        </p:txBody>
      </p:sp>
    </p:spTree>
    <p:extLst>
      <p:ext uri="{BB962C8B-B14F-4D97-AF65-F5344CB8AC3E}">
        <p14:creationId xmlns:p14="http://schemas.microsoft.com/office/powerpoint/2010/main" val="278158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2EAEA-C907-B50B-B657-B60ECAED7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2BA3C-B240-F9B0-57E0-6FD71A93A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6E8DF-3241-785C-B269-C298EC97E593}"/>
              </a:ext>
            </a:extLst>
          </p:cNvPr>
          <p:cNvSpPr>
            <a:spLocks noGrp="1"/>
          </p:cNvSpPr>
          <p:nvPr>
            <p:ph type="body" idx="1"/>
          </p:nvPr>
        </p:nvSpPr>
        <p:spPr/>
        <p:txBody>
          <a:bodyPr/>
          <a:lstStyle/>
          <a:p>
            <a:pPr defTabSz="949537">
              <a:defRPr/>
            </a:pPr>
            <a:r>
              <a:rPr lang="da-DK" sz="800" b="1" dirty="0"/>
              <a:t>Budget 2025 – overordnet</a:t>
            </a:r>
            <a:endParaRPr lang="en-US" sz="800" dirty="0"/>
          </a:p>
          <a:p>
            <a:pPr defTabSz="949537">
              <a:defRPr/>
            </a:pPr>
            <a:endParaRPr lang="da-DK" sz="800" b="1" kern="100" dirty="0">
              <a:latin typeface="Aptos" panose="020B0004020202020204" pitchFamily="34" charset="0"/>
              <a:ea typeface="Aptos" panose="020B0004020202020204" pitchFamily="34" charset="0"/>
              <a:cs typeface="Times New Roman" panose="02020603050405020304" pitchFamily="18" charset="0"/>
            </a:endParaRPr>
          </a:p>
          <a:p>
            <a:pPr defTabSz="949537">
              <a:defRPr/>
            </a:pPr>
            <a:r>
              <a:rPr lang="da-DK" sz="800" b="1" kern="100" dirty="0">
                <a:latin typeface="Aptos" panose="020B0004020202020204" pitchFamily="34" charset="0"/>
                <a:ea typeface="Aptos" panose="020B0004020202020204" pitchFamily="34" charset="0"/>
                <a:cs typeface="Times New Roman" panose="02020603050405020304" pitchFamily="18" charset="0"/>
              </a:rPr>
              <a:t>Prisstigning</a:t>
            </a:r>
          </a:p>
          <a:p>
            <a:pPr defTabSz="949537">
              <a:defRPr/>
            </a:pPr>
            <a:r>
              <a:rPr lang="da-DK" sz="800" kern="100" dirty="0">
                <a:latin typeface="Aptos" panose="020B0004020202020204" pitchFamily="34" charset="0"/>
                <a:ea typeface="Aptos" panose="020B0004020202020204" pitchFamily="34" charset="0"/>
                <a:cs typeface="Times New Roman" panose="02020603050405020304" pitchFamily="18" charset="0"/>
              </a:rPr>
              <a:t>En prisstigning på 9,19 % betyder, at det vil koste ca. 1.437 kr. mere om året – eller 119,75 kr. ekstra om måneden – at opvarme et standardhus med fjernvarme. Sammenlignet med andre prisstigninger i hverdagen, såsom elpriser, streamingtjenester og mobilabonnementer, eller fødevarer, der også er steget i pris, er fjernvarme stadig en stabil og driftssikker løsning. Fjernvarme kræver stort set ingen vedligeholdelse, og man har altid varme i hjemmet uden bekymringer om tekniske problemer eller brændselsindkøb – Det sætter 119,75kr/mdr. i perspektiv.</a:t>
            </a:r>
          </a:p>
          <a:p>
            <a:endParaRPr lang="en-US" sz="800" dirty="0"/>
          </a:p>
          <a:p>
            <a:endParaRPr lang="en-US" sz="800" dirty="0"/>
          </a:p>
        </p:txBody>
      </p:sp>
    </p:spTree>
    <p:extLst>
      <p:ext uri="{BB962C8B-B14F-4D97-AF65-F5344CB8AC3E}">
        <p14:creationId xmlns:p14="http://schemas.microsoft.com/office/powerpoint/2010/main" val="2286644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Tree>
    <p:extLst>
      <p:ext uri="{BB962C8B-B14F-4D97-AF65-F5344CB8AC3E}">
        <p14:creationId xmlns:p14="http://schemas.microsoft.com/office/powerpoint/2010/main" val="509889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8100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Velkommen til årets generalforsamling i Rønde Fjernvarme. </a:t>
            </a:r>
          </a:p>
          <a:p>
            <a:pPr defTabSz="876361">
              <a:defRPr/>
            </a:pPr>
            <a:r>
              <a:rPr lang="da-DK" b="0" dirty="0"/>
              <a:t>Til jer som ikke kender mig hedder jeg Michael Sørensen og jeg er bestyrelsesformand.</a:t>
            </a:r>
          </a:p>
          <a:p>
            <a:r>
              <a:rPr lang="da-DK" b="0" dirty="0"/>
              <a:t>Det er en fornøjelse at stå her som formand for bestyrelsen og få mulighed for at dele status, indsigt og vores fremtidige planer med jer.</a:t>
            </a:r>
          </a:p>
          <a:p>
            <a:endParaRPr lang="en-US" b="0" dirty="0"/>
          </a:p>
          <a:p>
            <a:r>
              <a:rPr lang="da-DK" b="0" noProof="0" dirty="0"/>
              <a:t>På skærmen ser I dagsordenen som meget gerne skulle leve op til vores vedtægter.</a:t>
            </a:r>
          </a:p>
        </p:txBody>
      </p:sp>
    </p:spTree>
    <p:extLst>
      <p:ext uri="{BB962C8B-B14F-4D97-AF65-F5344CB8AC3E}">
        <p14:creationId xmlns:p14="http://schemas.microsoft.com/office/powerpoint/2010/main" val="972850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537">
              <a:lnSpc>
                <a:spcPct val="107000"/>
              </a:lnSpc>
              <a:spcAft>
                <a:spcPts val="831"/>
              </a:spcAft>
              <a:defRPr/>
            </a:pPr>
            <a:r>
              <a:rPr lang="da-DK" sz="800" b="1" kern="100" dirty="0">
                <a:latin typeface="Aptos" panose="020B0004020202020204" pitchFamily="34" charset="0"/>
                <a:ea typeface="Aptos" panose="020B0004020202020204" pitchFamily="34" charset="0"/>
                <a:cs typeface="Times New Roman" panose="02020603050405020304" pitchFamily="18" charset="0"/>
              </a:rPr>
              <a:t>Forslag fra bestyrelsen - </a:t>
            </a:r>
            <a:r>
              <a:rPr lang="da-DK" sz="800" b="1" dirty="0"/>
              <a:t>Øgning af bestyrelseshonoreret</a:t>
            </a:r>
            <a:endParaRPr lang="da-DK" sz="800" b="1"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pPr>
            <a:r>
              <a:rPr lang="da-DK" sz="800" kern="100" dirty="0">
                <a:latin typeface="Aptos" panose="020B0004020202020204" pitchFamily="34" charset="0"/>
                <a:ea typeface="Aptos" panose="020B0004020202020204" pitchFamily="34" charset="0"/>
                <a:cs typeface="Times New Roman" panose="02020603050405020304" pitchFamily="18" charset="0"/>
              </a:rPr>
              <a:t>Bestyrelsen foreslår at bestyrelsens honorar øges til 190.000kr. årligt.</a:t>
            </a:r>
          </a:p>
          <a:p>
            <a:pPr>
              <a:lnSpc>
                <a:spcPct val="107000"/>
              </a:lnSpc>
            </a:pPr>
            <a:r>
              <a:rPr lang="da-DK" sz="800" kern="100" dirty="0">
                <a:latin typeface="Aptos" panose="020B0004020202020204" pitchFamily="34" charset="0"/>
                <a:ea typeface="Aptos" panose="020B0004020202020204" pitchFamily="34" charset="0"/>
                <a:cs typeface="Times New Roman" panose="02020603050405020304" pitchFamily="18" charset="0"/>
              </a:rPr>
              <a:t>Derudover vil vi gerne foreslå som sidste år at der afsættes 100.000 kr. til ekstraordinært arbejde udover de planlagte møder og forberedelse.</a:t>
            </a:r>
          </a:p>
          <a:p>
            <a:pPr>
              <a:lnSpc>
                <a:spcPct val="107000"/>
              </a:lnSpc>
            </a:pPr>
            <a:r>
              <a:rPr lang="da-DK" sz="800" dirty="0"/>
              <a:t>Af tabel 8 fra Dansk Fjernvarmes rapport vedr. bestyrelseshonorar, ses gennemsnittet for et mellemstort selskab med 6 bestyrelsesmedlemmer i 2023 at være 129.000kr. </a:t>
            </a:r>
          </a:p>
          <a:p>
            <a:pPr>
              <a:lnSpc>
                <a:spcPct val="107000"/>
              </a:lnSpc>
            </a:pPr>
            <a:r>
              <a:rPr lang="da-DK" sz="800" dirty="0"/>
              <a:t>Vores forslag ligger således lidt over landsgennemsnittet, men interpoleres der med antal forbrugere og bestyrelsesmedlemmer og fremskriver inflationen fra 2025 mener vi ikke vi er ”lønførende” men at honoreret størrelse er passende for den arbejdsbyrde der forbundet med arbejdet i Rønde fjernvarme de kommende år.</a:t>
            </a:r>
            <a:endParaRPr lang="da-DK" sz="800" kern="100" dirty="0">
              <a:latin typeface="Aptos" panose="020B0004020202020204" pitchFamily="34" charset="0"/>
              <a:ea typeface="Aptos" panose="020B0004020202020204" pitchFamily="34" charset="0"/>
              <a:cs typeface="Times New Roman" panose="02020603050405020304" pitchFamily="18" charset="0"/>
            </a:endParaRPr>
          </a:p>
          <a:p>
            <a:pPr defTabSz="949537">
              <a:lnSpc>
                <a:spcPct val="107000"/>
              </a:lnSpc>
              <a:defRPr/>
            </a:pPr>
            <a:endParaRPr lang="da-DK" sz="800" kern="100" dirty="0">
              <a:latin typeface="Aptos" panose="020B0004020202020204" pitchFamily="34" charset="0"/>
              <a:ea typeface="Aptos" panose="020B0004020202020204" pitchFamily="34" charset="0"/>
              <a:cs typeface="Times New Roman" panose="02020603050405020304" pitchFamily="18" charset="0"/>
            </a:endParaRPr>
          </a:p>
          <a:p>
            <a:pPr defTabSz="949537">
              <a:lnSpc>
                <a:spcPct val="107000"/>
              </a:lnSpc>
              <a:defRPr/>
            </a:pPr>
            <a:r>
              <a:rPr lang="da-DK" sz="800" kern="100" dirty="0">
                <a:latin typeface="Aptos" panose="020B0004020202020204" pitchFamily="34" charset="0"/>
                <a:ea typeface="Aptos" panose="020B0004020202020204" pitchFamily="34" charset="0"/>
                <a:cs typeface="Times New Roman" panose="02020603050405020304" pitchFamily="18" charset="0"/>
              </a:rPr>
              <a:t>Bestyrelsesarbejdet indebærer et stort økonomisk og juridisk ansvar som det nuværende honorar ikke afspejler.</a:t>
            </a:r>
          </a:p>
          <a:p>
            <a:pPr defTabSz="949537">
              <a:lnSpc>
                <a:spcPct val="107000"/>
              </a:lnSpc>
              <a:defRPr/>
            </a:pPr>
            <a:r>
              <a:rPr lang="da-DK" sz="800" kern="100" dirty="0">
                <a:latin typeface="Aptos" panose="020B0004020202020204" pitchFamily="34" charset="0"/>
                <a:ea typeface="Aptos" panose="020B0004020202020204" pitchFamily="34" charset="0"/>
                <a:cs typeface="Times New Roman" panose="02020603050405020304" pitchFamily="18" charset="0"/>
              </a:rPr>
              <a:t>Vi træffer beslutninger, som har langvarige konsekvenser for os alle sammen og vi har planlagt flere møder end hvad der typisk er i et fjernvarmeselskab.</a:t>
            </a:r>
          </a:p>
          <a:p>
            <a:pPr defTabSz="949537">
              <a:lnSpc>
                <a:spcPct val="107000"/>
              </a:lnSpc>
              <a:defRPr/>
            </a:pPr>
            <a:r>
              <a:rPr lang="da-DK" sz="800" kern="100" dirty="0">
                <a:latin typeface="Aptos" panose="020B0004020202020204" pitchFamily="34" charset="0"/>
                <a:ea typeface="Aptos" panose="020B0004020202020204" pitchFamily="34" charset="0"/>
                <a:cs typeface="Times New Roman" panose="02020603050405020304" pitchFamily="18" charset="0"/>
              </a:rPr>
              <a:t>Som ny bestyrelsesformand har jeg mærket hvor meget det faktisk kræver – og det er ikke bare en bolsjebutik som Lars så fint udtrykte det sidste år.</a:t>
            </a:r>
          </a:p>
          <a:p>
            <a:pPr>
              <a:lnSpc>
                <a:spcPct val="107000"/>
              </a:lnSpc>
            </a:pPr>
            <a:r>
              <a:rPr lang="da-DK" sz="800" kern="100" dirty="0">
                <a:latin typeface="Aptos" panose="020B0004020202020204" pitchFamily="34" charset="0"/>
                <a:ea typeface="Aptos" panose="020B0004020202020204" pitchFamily="34" charset="0"/>
                <a:cs typeface="Times New Roman" panose="02020603050405020304" pitchFamily="18" charset="0"/>
              </a:rPr>
              <a:t>Det er en stor virksomhed som omsætter for 25 mio. kr. og påvirker ca. 2.000 husstande.</a:t>
            </a:r>
          </a:p>
          <a:p>
            <a:pPr defTabSz="949537">
              <a:lnSpc>
                <a:spcPct val="107000"/>
              </a:lnSpc>
              <a:defRPr/>
            </a:pPr>
            <a:r>
              <a:rPr lang="da-DK" sz="800" kern="100" dirty="0">
                <a:latin typeface="Aptos" panose="020B0004020202020204" pitchFamily="34" charset="0"/>
                <a:ea typeface="Aptos" panose="020B0004020202020204" pitchFamily="34" charset="0"/>
                <a:cs typeface="Times New Roman" panose="02020603050405020304" pitchFamily="18" charset="0"/>
              </a:rPr>
              <a:t>Derfor er det også vigtigt vi sider de rigtige personer i bestyrelsen og vi vil gerne kunne tiltrække og fastholde de rigtige kompetencer.</a:t>
            </a:r>
          </a:p>
          <a:p>
            <a:pPr>
              <a:lnSpc>
                <a:spcPct val="107000"/>
              </a:lnSpc>
            </a:pPr>
            <a:r>
              <a:rPr lang="da-DK" sz="800" kern="100" dirty="0">
                <a:latin typeface="Aptos" panose="020B0004020202020204" pitchFamily="34" charset="0"/>
                <a:ea typeface="Aptos" panose="020B0004020202020204" pitchFamily="34" charset="0"/>
                <a:cs typeface="Times New Roman" panose="02020603050405020304" pitchFamily="18" charset="0"/>
              </a:rPr>
              <a:t>Bestyrelsesarbejdet er super spændende og kompetencegivende men med privatliv, små børn, fuldtidsarbejde osv. kræver det nogle sene aftentimer og tidligere morgentimer at få det hele til at gå op.</a:t>
            </a:r>
          </a:p>
          <a:p>
            <a:pPr>
              <a:lnSpc>
                <a:spcPct val="107000"/>
              </a:lnSpc>
            </a:pPr>
            <a:endParaRPr lang="da-DK" sz="800" kern="100" dirty="0">
              <a:latin typeface="Aptos" panose="020B0004020202020204" pitchFamily="34" charset="0"/>
              <a:ea typeface="Aptos" panose="020B0004020202020204" pitchFamily="34" charset="0"/>
              <a:cs typeface="Times New Roman" panose="02020603050405020304" pitchFamily="18" charset="0"/>
            </a:endParaRPr>
          </a:p>
          <a:p>
            <a:pPr defTabSz="949537">
              <a:lnSpc>
                <a:spcPct val="107000"/>
              </a:lnSpc>
              <a:defRPr/>
            </a:pPr>
            <a:r>
              <a:rPr lang="da-DK" sz="800" kern="100" dirty="0">
                <a:latin typeface="Aptos" panose="020B0004020202020204" pitchFamily="34" charset="0"/>
                <a:ea typeface="Aptos" panose="020B0004020202020204" pitchFamily="34" charset="0"/>
                <a:cs typeface="Times New Roman" panose="02020603050405020304" pitchFamily="18" charset="0"/>
              </a:rPr>
              <a:t>Med planerne om opførelsen af et nyt fjernvarmeværk og hvad der ellers er gang i, forventer jeg ikke det bliver mindre tidskrævende de næste år.</a:t>
            </a:r>
          </a:p>
          <a:p>
            <a:pPr defTabSz="949537">
              <a:lnSpc>
                <a:spcPct val="107000"/>
              </a:lnSpc>
              <a:defRPr/>
            </a:pPr>
            <a:r>
              <a:rPr lang="da-DK" sz="800" kern="100" dirty="0">
                <a:latin typeface="Aptos" panose="020B0004020202020204" pitchFamily="34" charset="0"/>
                <a:ea typeface="Aptos" panose="020B0004020202020204" pitchFamily="34" charset="0"/>
                <a:cs typeface="Times New Roman" panose="02020603050405020304" pitchFamily="18" charset="0"/>
              </a:rPr>
              <a:t>Projektet kræver omfattende planlægning, strategiske beslutninger og forhandlinger, og det vil medføre mange flere møder og forberedelse de næste år.</a:t>
            </a:r>
          </a:p>
          <a:p>
            <a:pPr>
              <a:lnSpc>
                <a:spcPct val="107000"/>
              </a:lnSpc>
            </a:pPr>
            <a:r>
              <a:rPr lang="da-DK" sz="800" kern="100" dirty="0">
                <a:latin typeface="Aptos" panose="020B0004020202020204" pitchFamily="34" charset="0"/>
                <a:ea typeface="Aptos" panose="020B0004020202020204" pitchFamily="34" charset="0"/>
                <a:cs typeface="Times New Roman" panose="02020603050405020304" pitchFamily="18" charset="0"/>
              </a:rPr>
              <a:t>Bestyrelsens honorar har i en længere årrække været uændret, og i tager man inflationen i betragtning er den reelle værdi blevet mindre.</a:t>
            </a:r>
          </a:p>
          <a:p>
            <a:pPr>
              <a:lnSpc>
                <a:spcPct val="107000"/>
              </a:lnSpc>
            </a:pPr>
            <a:r>
              <a:rPr lang="da-DK" sz="800" kern="100" dirty="0">
                <a:latin typeface="Aptos" panose="020B0004020202020204" pitchFamily="34" charset="0"/>
                <a:ea typeface="Aptos" panose="020B0004020202020204" pitchFamily="34" charset="0"/>
                <a:cs typeface="Times New Roman" panose="02020603050405020304" pitchFamily="18" charset="0"/>
              </a:rPr>
              <a:t>Sammenlignet med fjernvarmeværker af samme størrelse ligger vores honorar langt under landsgennemsnittet.</a:t>
            </a:r>
          </a:p>
        </p:txBody>
      </p:sp>
    </p:spTree>
    <p:extLst>
      <p:ext uri="{BB962C8B-B14F-4D97-AF65-F5344CB8AC3E}">
        <p14:creationId xmlns:p14="http://schemas.microsoft.com/office/powerpoint/2010/main" val="4106746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D6926-B699-0AA2-71EF-45598CA074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608D62-788D-7229-30A4-ED4AFC690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5C1911-C93E-F193-AC34-E90706EE630A}"/>
              </a:ext>
            </a:extLst>
          </p:cNvPr>
          <p:cNvSpPr>
            <a:spLocks noGrp="1"/>
          </p:cNvSpPr>
          <p:nvPr>
            <p:ph type="body" idx="1"/>
          </p:nvPr>
        </p:nvSpPr>
        <p:spPr/>
        <p:txBody>
          <a:bodyPr/>
          <a:lstStyle/>
          <a:p>
            <a:r>
              <a:rPr lang="da-DK" sz="800" dirty="0"/>
              <a:t>Vi har i dag allerede et samarbejde med TLV og TLV er skarpe på rigtig mange områder men umiddelbart vil vi kunne tilbyde TLV lige så meget som de kan tilbyde os – og derfor har vi også allerede samarbejde med dem.</a:t>
            </a:r>
          </a:p>
          <a:p>
            <a:r>
              <a:rPr lang="da-DK" sz="800" dirty="0"/>
              <a:t>TLV er meget velkomne til at henvende sig om et samarbejde men umiddelbart </a:t>
            </a:r>
            <a:r>
              <a:rPr lang="da-DK" sz="800" dirty="0">
                <a:solidFill>
                  <a:srgbClr val="000000"/>
                </a:solidFill>
                <a:latin typeface="Arial" panose="020B0604020202020204" pitchFamily="34" charset="0"/>
                <a:ea typeface="Aptos" panose="020B0004020202020204" pitchFamily="34" charset="0"/>
              </a:rPr>
              <a:t>mener jeg, at vi i Rønde Fjernvarme allerede har de nødvendige kompetencer og ressourcer til at håndtere driften og administrationen på en effektiv måde – uden behov for at overføre kontrol eller beslutningskraft til TLV-forsyning.</a:t>
            </a:r>
          </a:p>
          <a:p>
            <a:r>
              <a:rPr lang="da-DK" sz="800" dirty="0">
                <a:solidFill>
                  <a:srgbClr val="000000"/>
                </a:solidFill>
                <a:latin typeface="Arial" panose="020B0604020202020204" pitchFamily="34" charset="0"/>
                <a:ea typeface="Aptos" panose="020B0004020202020204" pitchFamily="34" charset="0"/>
              </a:rPr>
              <a:t>Vi har et stærkt og kompetent driftsteam, der er i stand til at håndtere både de nuværende udfordringer og dem, fremtiden bringer.</a:t>
            </a:r>
          </a:p>
          <a:p>
            <a:endParaRPr lang="da-DK" sz="800" dirty="0">
              <a:solidFill>
                <a:srgbClr val="000000"/>
              </a:solidFill>
              <a:latin typeface="Arial" panose="020B0604020202020204" pitchFamily="34" charset="0"/>
              <a:ea typeface="Aptos" panose="020B0004020202020204" pitchFamily="34" charset="0"/>
            </a:endParaRPr>
          </a:p>
          <a:p>
            <a:r>
              <a:rPr lang="da-DK" sz="800" dirty="0">
                <a:solidFill>
                  <a:srgbClr val="000000"/>
                </a:solidFill>
                <a:latin typeface="Arial" panose="020B0604020202020204" pitchFamily="34" charset="0"/>
                <a:ea typeface="Aptos" panose="020B0004020202020204" pitchFamily="34" charset="0"/>
              </a:rPr>
              <a:t>TLV har lige overtaget Kolind så lad os afvente at se hvordan de håndtere den sag før vi begiver os ud i noget lignende.</a:t>
            </a:r>
          </a:p>
          <a:p>
            <a:r>
              <a:rPr lang="da-DK" sz="800" dirty="0">
                <a:solidFill>
                  <a:srgbClr val="000000"/>
                </a:solidFill>
                <a:latin typeface="Arial" panose="020B0604020202020204" pitchFamily="34" charset="0"/>
                <a:ea typeface="Aptos" panose="020B0004020202020204" pitchFamily="34" charset="0"/>
              </a:rPr>
              <a:t>Med os i den nye bestyrelse samt de nye potentielle kandidater kan vi sagtens håndtere IT-sikkerhed, GDPR og den relevante lovgivning på området - også i forbindelse med opførslen af et nyt værk. </a:t>
            </a:r>
          </a:p>
          <a:p>
            <a:r>
              <a:rPr lang="da-DK" sz="800" dirty="0">
                <a:solidFill>
                  <a:srgbClr val="000000"/>
                </a:solidFill>
                <a:latin typeface="Arial" panose="020B0604020202020204" pitchFamily="34" charset="0"/>
                <a:ea typeface="Aptos" panose="020B0004020202020204" pitchFamily="34" charset="0"/>
              </a:rPr>
              <a:t>Derudover har vi allerede taget initiativ til et samarbejde med Thorsager omkring både drift og bogholderi, hvilket styrker både dem og os. Ligeledes videndeler vi med Hornslet, Ebeltoft og TLV på visse områder og der kan vi allerede tilbyde hinanden meget uden at skulle ”overtage” hinanden.</a:t>
            </a:r>
          </a:p>
          <a:p>
            <a:r>
              <a:rPr lang="da-DK" sz="800" dirty="0">
                <a:solidFill>
                  <a:srgbClr val="000000"/>
                </a:solidFill>
                <a:latin typeface="Arial" panose="020B0604020202020204" pitchFamily="34" charset="0"/>
                <a:ea typeface="Aptos" panose="020B0004020202020204" pitchFamily="34" charset="0"/>
              </a:rPr>
              <a:t> </a:t>
            </a:r>
          </a:p>
          <a:p>
            <a:r>
              <a:rPr lang="da-DK" sz="800" dirty="0">
                <a:solidFill>
                  <a:srgbClr val="000000"/>
                </a:solidFill>
                <a:latin typeface="Arial" panose="020B0604020202020204" pitchFamily="34" charset="0"/>
                <a:ea typeface="Aptos" panose="020B0004020202020204" pitchFamily="34" charset="0"/>
              </a:rPr>
              <a:t>Hvis vi indgår i et tættere samarbejde, hvor Trustrup Lyngby Varmeværk (TLV) overtager dele af eller hele kontrollen med Rønde Fjernvarme, risikerer vi, at vigtige beslutninger ikke længere bliver truffet af personer med et direkte tilhørsforhold til byen og fjernvarmeforbrugerne.</a:t>
            </a:r>
          </a:p>
          <a:p>
            <a:r>
              <a:rPr lang="da-DK" sz="800" dirty="0">
                <a:solidFill>
                  <a:srgbClr val="000000"/>
                </a:solidFill>
                <a:latin typeface="Arial" panose="020B0604020202020204" pitchFamily="34" charset="0"/>
                <a:ea typeface="Aptos" panose="020B0004020202020204" pitchFamily="34" charset="0"/>
              </a:rPr>
              <a:t>Det kan potentielt føre til prioriteringer og løsninger, der ikke gavner vores andelshavere og forbrugere.</a:t>
            </a:r>
          </a:p>
          <a:p>
            <a:r>
              <a:rPr lang="da-DK" sz="800" dirty="0">
                <a:solidFill>
                  <a:srgbClr val="000000"/>
                </a:solidFill>
                <a:latin typeface="Arial" panose="020B0604020202020204" pitchFamily="34" charset="0"/>
                <a:ea typeface="Aptos" panose="020B0004020202020204" pitchFamily="34" charset="0"/>
              </a:rPr>
              <a:t> </a:t>
            </a:r>
          </a:p>
          <a:p>
            <a:r>
              <a:rPr lang="da-DK" sz="800" dirty="0">
                <a:solidFill>
                  <a:srgbClr val="000000"/>
                </a:solidFill>
                <a:latin typeface="Arial" panose="020B0604020202020204" pitchFamily="34" charset="0"/>
                <a:ea typeface="Aptos" panose="020B0004020202020204" pitchFamily="34" charset="0"/>
              </a:rPr>
              <a:t>Selvom Kolind Fjernvarme er glade for deres samarbejde med TLV, betyder det ikke nødvendigvis, at den samme løsning vil være til fordel for Rønde Fjernvarme.</a:t>
            </a:r>
          </a:p>
          <a:p>
            <a:r>
              <a:rPr lang="da-DK" sz="800" dirty="0">
                <a:solidFill>
                  <a:srgbClr val="000000"/>
                </a:solidFill>
                <a:latin typeface="Arial" panose="020B0604020202020204" pitchFamily="34" charset="0"/>
                <a:ea typeface="Aptos" panose="020B0004020202020204" pitchFamily="34" charset="0"/>
              </a:rPr>
              <a:t>Vi har stærke lokale kompetencer hos Rønde Fjernvarme og jeg ser hellere, at vi fortsætter med at styrke vores eksisterende ressourcer og lokale samarbejder frem for at søge en ekstern løsning med TLV.</a:t>
            </a:r>
          </a:p>
          <a:p>
            <a:r>
              <a:rPr lang="da-DK" sz="800" dirty="0">
                <a:solidFill>
                  <a:srgbClr val="000000"/>
                </a:solidFill>
                <a:latin typeface="Arial" panose="020B0604020202020204" pitchFamily="34" charset="0"/>
                <a:ea typeface="Aptos" panose="020B0004020202020204" pitchFamily="34" charset="0"/>
              </a:rPr>
              <a:t> </a:t>
            </a:r>
          </a:p>
          <a:p>
            <a:pPr defTabSz="949537">
              <a:defRPr/>
            </a:pPr>
            <a:r>
              <a:rPr lang="da-DK" sz="800" dirty="0">
                <a:solidFill>
                  <a:srgbClr val="000000"/>
                </a:solidFill>
                <a:latin typeface="Arial" panose="020B0604020202020204" pitchFamily="34" charset="0"/>
                <a:ea typeface="Aptos" panose="020B0004020202020204" pitchFamily="34" charset="0"/>
              </a:rPr>
              <a:t>Jeg vil anbefale generalforsamlingen at stemme imod dette forslag men i stedet overveje at stemme </a:t>
            </a:r>
            <a:r>
              <a:rPr lang="da-DK" sz="800" dirty="0"/>
              <a:t>Kandidat Jan Severinsen ind i bestyrelsen som har været bestyrelsesmedlem I TLV.</a:t>
            </a:r>
            <a:endParaRPr lang="da-DK" sz="800" dirty="0">
              <a:solidFill>
                <a:srgbClr val="000000"/>
              </a:solidFill>
              <a:latin typeface="Arial" panose="020B0604020202020204" pitchFamily="34" charset="0"/>
              <a:ea typeface="Aptos" panose="020B0004020202020204" pitchFamily="34" charset="0"/>
            </a:endParaRPr>
          </a:p>
          <a:p>
            <a:endParaRPr lang="da-DK" sz="800" dirty="0"/>
          </a:p>
          <a:p>
            <a:endParaRPr lang="da-DK" sz="800" dirty="0"/>
          </a:p>
        </p:txBody>
      </p:sp>
    </p:spTree>
    <p:extLst>
      <p:ext uri="{BB962C8B-B14F-4D97-AF65-F5344CB8AC3E}">
        <p14:creationId xmlns:p14="http://schemas.microsoft.com/office/powerpoint/2010/main" val="1078630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D7A2C-86C5-3656-471D-F9EB33C91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2741C-AAE5-03F4-CA1A-0C1361366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EE36A-7396-CF51-F861-86D456F35504}"/>
              </a:ext>
            </a:extLst>
          </p:cNvPr>
          <p:cNvSpPr>
            <a:spLocks noGrp="1"/>
          </p:cNvSpPr>
          <p:nvPr>
            <p:ph type="body" idx="1"/>
          </p:nvPr>
        </p:nvSpPr>
        <p:spPr/>
        <p:txBody>
          <a:bodyPr/>
          <a:lstStyle/>
          <a:p>
            <a:r>
              <a:rPr lang="da-DK" sz="800" b="1" dirty="0"/>
              <a:t>Sammenligning med branchestandarder:</a:t>
            </a:r>
            <a:endParaRPr lang="da-DK" sz="800" dirty="0"/>
          </a:p>
          <a:p>
            <a:pPr defTabSz="949537"/>
            <a:r>
              <a:rPr lang="da-DK" sz="800" b="0" dirty="0"/>
              <a:t>Vores vedtægter læner sig op ad Dansk Fjernvarmes standardvedtægter som ikke indeholder en specifik bestemmelse, der kræver generalforsamlingens godkendelse af økonomiske dispositioner over en vis størrelse. </a:t>
            </a:r>
          </a:p>
          <a:p>
            <a:pPr defTabSz="949537"/>
            <a:r>
              <a:rPr lang="da-DK" sz="800" b="0" dirty="0"/>
              <a:t>Derimod er det almindeligt, at bestyrelsen har bemyndigelse til at træffe beslutninger inden for selskabets budget og vedtægter uden yderligere godkendelse.</a:t>
            </a:r>
          </a:p>
          <a:p>
            <a:endParaRPr lang="da-DK" sz="800" b="0" dirty="0"/>
          </a:p>
          <a:p>
            <a:r>
              <a:rPr lang="da-DK" sz="800" b="0" dirty="0"/>
              <a:t>Jeg formoder intentionen er at inddrage generalforsamlingen i væsentlige økonomiske beslutninger og derved styrke medlemsdemokratiet men det er vigtigt at afveje det i forhold til en effektiv og smidig beslutningsproces. </a:t>
            </a:r>
          </a:p>
          <a:p>
            <a:endParaRPr lang="da-DK" sz="800" b="0" dirty="0"/>
          </a:p>
          <a:p>
            <a:r>
              <a:rPr lang="da-DK" sz="800" b="0" dirty="0"/>
              <a:t>Det foreslåede tillæg til vedtægterne for Rønde Fjernvarme a.m.b.a. adskiller sig fra Dansk Fjernvarmes anbefalinger og praksis de fleste andre fjernvarmeselskaber. </a:t>
            </a:r>
          </a:p>
          <a:p>
            <a:r>
              <a:rPr lang="da-DK" sz="800" b="0" dirty="0"/>
              <a:t>Denne vedtægts ændring bør derfor overvejes nøje da den vil have stor indvirkning på bestyrelsens, ledelse og effektivitet.</a:t>
            </a:r>
          </a:p>
          <a:p>
            <a:r>
              <a:rPr lang="da-DK" sz="800" b="0" dirty="0"/>
              <a:t>Bestyrelsen i Rønde Fjernvarme A.M.B.A. er valgt af generalforsamlingen og repræsenterer andelshaverne. </a:t>
            </a:r>
          </a:p>
          <a:p>
            <a:r>
              <a:rPr lang="da-DK" sz="800" b="0" dirty="0"/>
              <a:t>Det indebærer et ansvar for at varetage selskabets interesser på et informeret og kvalificeret grundlag. Det må derfor forventes, at bestyrelsen er beslutningsdygtig og kompetent til at træffe beslutninger – også vedrørende væsentlige økonomiske dispositioner – på andelshavernes vegne.</a:t>
            </a:r>
          </a:p>
          <a:p>
            <a:r>
              <a:rPr lang="da-DK" sz="800" b="0" dirty="0"/>
              <a:t>Når det gælder større projekter og investeringer, er der allerede indbygget væsentlige sikkerhedsforanstaltninger i form af lovgivningen – særligt Varmeforsyningsloven. Her fremgår det, at der skal udarbejdes et projektforslag, som skal godkendes af kommunen. </a:t>
            </a:r>
          </a:p>
          <a:p>
            <a:r>
              <a:rPr lang="da-DK" sz="800" b="0" dirty="0"/>
              <a:t>Denne godkendelse indebærer en vurdering af projektets økonomiske og miljømæssige bæredygtighed. </a:t>
            </a:r>
          </a:p>
          <a:p>
            <a:r>
              <a:rPr lang="da-DK" sz="800" b="0" dirty="0"/>
              <a:t>Det sikrer, at projektet er levedygtigt og i tråd med den kommunale varmeplanlægning.</a:t>
            </a:r>
          </a:p>
          <a:p>
            <a:r>
              <a:rPr lang="da-DK" sz="800" b="0" dirty="0"/>
              <a:t>Derudover er vi som fjernvarmeselskab underlagt hvile-i-sig-selv-princippet, hvilket betyder, at vi ikke må opnå overskud og altid skal arbejde for at holde varmeprisen så lav som muligt for forbrugerne, herunder os selv.</a:t>
            </a:r>
          </a:p>
          <a:p>
            <a:r>
              <a:rPr lang="da-DK" sz="800" b="0" dirty="0"/>
              <a:t>Dermed er der i forvejen et stærkt økonomisk incitament til at undgå dårlige investeringer.</a:t>
            </a:r>
          </a:p>
          <a:p>
            <a:r>
              <a:rPr lang="da-DK" sz="800" b="0" dirty="0"/>
              <a:t>Når et projektforslag er udarbejdet, analyseret og godkendt af kommunen – og bestyrelsen har vurderet, at det kan realiseres inden for selskabets økonomiske rammer – er det i princippet tilstrækkeligt grundlag for at igangsætte projektet. </a:t>
            </a:r>
          </a:p>
          <a:p>
            <a:r>
              <a:rPr lang="da-DK" sz="800" b="0" dirty="0"/>
              <a:t>Hvis projektet derimod ikke vurderes som økonomisk bæredygtigt, bliver det ikke sat i gang.</a:t>
            </a:r>
          </a:p>
          <a:p>
            <a:r>
              <a:rPr lang="da-DK" sz="800" b="0" dirty="0"/>
              <a:t>At kræve yderligere godkendelse på generalforsamlingen kan risikere at bremse eller forsinke nødvendige investeringer unødigt. </a:t>
            </a:r>
          </a:p>
          <a:p>
            <a:r>
              <a:rPr lang="da-DK" sz="800" b="0" dirty="0"/>
              <a:t>Hvis man som andelshaver ikke har tillid til den valgte bestyrelse, er man altid velkommen til selv at stille op som kandidat og tage aktiv del i arbejdet. </a:t>
            </a:r>
          </a:p>
          <a:p>
            <a:r>
              <a:rPr lang="da-DK" sz="800" b="0" dirty="0"/>
              <a:t>Den åbne og transparente bestyrelsesform, vi allerede har i dag, sikrer, at alle har mulighed for at blive hørt og tage ansvar.</a:t>
            </a:r>
          </a:p>
          <a:p>
            <a:endParaRPr lang="da-DK" sz="800" b="0" dirty="0"/>
          </a:p>
          <a:p>
            <a:r>
              <a:rPr lang="da-DK" sz="800" b="0" dirty="0"/>
              <a:t>Bestyrelsen vil anbefale at stemme imod dette forslag.</a:t>
            </a:r>
            <a:endParaRPr lang="da-DK" sz="800" b="0" dirty="0">
              <a:latin typeface="Aptos" panose="020B0004020202020204" pitchFamily="34" charset="0"/>
              <a:ea typeface="Aptos" panose="020B0004020202020204" pitchFamily="34" charset="0"/>
              <a:cs typeface="Aptos" panose="020B0004020202020204" pitchFamily="34" charset="0"/>
            </a:endParaRPr>
          </a:p>
          <a:p>
            <a:r>
              <a:rPr lang="da-DK" sz="800" b="0" dirty="0">
                <a:solidFill>
                  <a:srgbClr val="000000"/>
                </a:solidFill>
                <a:latin typeface="Arial" panose="020B0604020202020204" pitchFamily="34" charset="0"/>
                <a:ea typeface="Aptos" panose="020B0004020202020204" pitchFamily="34" charset="0"/>
                <a:cs typeface="Aptos" panose="020B0004020202020204" pitchFamily="34" charset="0"/>
              </a:rPr>
              <a:t>Vi kan aktivt som bestyrelse fremsætte et forslag om en større investering eller lignende til godkendelse på generalforsamlingen.</a:t>
            </a:r>
            <a:endParaRPr lang="da-DK" sz="800" b="0" dirty="0">
              <a:latin typeface="Aptos" panose="020B0004020202020204" pitchFamily="34" charset="0"/>
              <a:ea typeface="Aptos" panose="020B0004020202020204" pitchFamily="34" charset="0"/>
              <a:cs typeface="Aptos" panose="020B0004020202020204" pitchFamily="34" charset="0"/>
            </a:endParaRPr>
          </a:p>
          <a:p>
            <a:r>
              <a:rPr lang="da-DK" sz="800" b="0" dirty="0">
                <a:solidFill>
                  <a:srgbClr val="000000"/>
                </a:solidFill>
                <a:latin typeface="Arial" panose="020B0604020202020204" pitchFamily="34" charset="0"/>
                <a:ea typeface="Aptos" panose="020B0004020202020204" pitchFamily="34" charset="0"/>
                <a:cs typeface="Aptos" panose="020B0004020202020204" pitchFamily="34" charset="0"/>
              </a:rPr>
              <a:t>Det vil medføre en risiko for, at flertallet af de fremmødte 40-80 andelshavere (ud af 2.000) stemmer imod, fordi de har en anden agenda i forhold til Rønde Fjernvarme eller personerne, der er tilknyttet.</a:t>
            </a:r>
            <a:endParaRPr lang="da-DK" sz="800" b="0" dirty="0">
              <a:latin typeface="Aptos" panose="020B0004020202020204" pitchFamily="34" charset="0"/>
              <a:ea typeface="Aptos" panose="020B0004020202020204" pitchFamily="34" charset="0"/>
              <a:cs typeface="Aptos" panose="020B0004020202020204" pitchFamily="34" charset="0"/>
            </a:endParaRPr>
          </a:p>
          <a:p>
            <a:r>
              <a:rPr lang="da-DK" sz="800" b="0" dirty="0">
                <a:solidFill>
                  <a:srgbClr val="000000"/>
                </a:solidFill>
                <a:latin typeface="Arial" panose="020B0604020202020204" pitchFamily="34" charset="0"/>
                <a:ea typeface="Aptos" panose="020B0004020202020204" pitchFamily="34" charset="0"/>
                <a:cs typeface="Aptos" panose="020B0004020202020204" pitchFamily="34" charset="0"/>
              </a:rPr>
              <a:t>Hermed ment, at de fremmødte på generalforsamlingen, ikke nødvendigvis er repræsentative.</a:t>
            </a:r>
            <a:endParaRPr lang="da-DK" sz="800" b="0" dirty="0">
              <a:latin typeface="Aptos" panose="020B0004020202020204" pitchFamily="34" charset="0"/>
              <a:ea typeface="Aptos" panose="020B0004020202020204" pitchFamily="34" charset="0"/>
              <a:cs typeface="Aptos" panose="020B0004020202020204" pitchFamily="34" charset="0"/>
            </a:endParaRPr>
          </a:p>
          <a:p>
            <a:r>
              <a:rPr lang="da-DK" sz="800" b="0" dirty="0">
                <a:solidFill>
                  <a:srgbClr val="000000"/>
                </a:solidFill>
                <a:latin typeface="Arial" panose="020B0604020202020204" pitchFamily="34" charset="0"/>
                <a:ea typeface="Aptos" panose="020B0004020202020204" pitchFamily="34" charset="0"/>
                <a:cs typeface="Aptos" panose="020B0004020202020204" pitchFamily="34" charset="0"/>
              </a:rPr>
              <a:t>Hvis ikke vi på en eller anden måde kan sikre, at en meget stor del af andelshaverne møder op, så ”</a:t>
            </a:r>
            <a:r>
              <a:rPr lang="da-DK" sz="800" b="0" dirty="0" err="1">
                <a:solidFill>
                  <a:srgbClr val="000000"/>
                </a:solidFill>
                <a:latin typeface="Arial" panose="020B0604020202020204" pitchFamily="34" charset="0"/>
                <a:ea typeface="Aptos" panose="020B0004020202020204" pitchFamily="34" charset="0"/>
                <a:cs typeface="Aptos" panose="020B0004020202020204" pitchFamily="34" charset="0"/>
              </a:rPr>
              <a:t>nej-sigerne</a:t>
            </a:r>
            <a:r>
              <a:rPr lang="da-DK" sz="800" b="0" dirty="0">
                <a:solidFill>
                  <a:srgbClr val="000000"/>
                </a:solidFill>
                <a:latin typeface="Arial" panose="020B0604020202020204" pitchFamily="34" charset="0"/>
                <a:ea typeface="Aptos" panose="020B0004020202020204" pitchFamily="34" charset="0"/>
                <a:cs typeface="Aptos" panose="020B0004020202020204" pitchFamily="34" charset="0"/>
              </a:rPr>
              <a:t>” bliver udvandet, vil jeg være ked af at gøre det på denne måde.</a:t>
            </a:r>
            <a:endParaRPr lang="da-DK" sz="800" b="0" dirty="0">
              <a:latin typeface="Aptos" panose="020B0004020202020204" pitchFamily="34" charset="0"/>
              <a:ea typeface="Aptos" panose="020B0004020202020204" pitchFamily="34" charset="0"/>
              <a:cs typeface="Aptos" panose="020B0004020202020204" pitchFamily="34" charset="0"/>
            </a:endParaRPr>
          </a:p>
          <a:p>
            <a:r>
              <a:rPr lang="da-DK" sz="800" b="0" dirty="0">
                <a:solidFill>
                  <a:srgbClr val="000000"/>
                </a:solidFill>
                <a:latin typeface="Arial" panose="020B0604020202020204" pitchFamily="34" charset="0"/>
                <a:ea typeface="Aptos" panose="020B0004020202020204" pitchFamily="34" charset="0"/>
                <a:cs typeface="Aptos" panose="020B0004020202020204" pitchFamily="34" charset="0"/>
              </a:rPr>
              <a:t> </a:t>
            </a:r>
            <a:endParaRPr lang="da-DK" sz="800" b="0" dirty="0">
              <a:latin typeface="Aptos" panose="020B0004020202020204" pitchFamily="34" charset="0"/>
              <a:ea typeface="Aptos" panose="020B0004020202020204" pitchFamily="34" charset="0"/>
              <a:cs typeface="Aptos" panose="020B0004020202020204" pitchFamily="34" charset="0"/>
            </a:endParaRPr>
          </a:p>
          <a:p>
            <a:r>
              <a:rPr lang="da-DK" sz="800" b="0" dirty="0">
                <a:solidFill>
                  <a:srgbClr val="000000"/>
                </a:solidFill>
                <a:latin typeface="Arial" panose="020B0604020202020204" pitchFamily="34" charset="0"/>
                <a:ea typeface="Aptos" panose="020B0004020202020204" pitchFamily="34" charset="0"/>
                <a:cs typeface="Aptos" panose="020B0004020202020204" pitchFamily="34" charset="0"/>
              </a:rPr>
              <a:t>Vi fremlægger og drøfter en investering eller lignende på generalforsamlingen i en åben diskussion, hvor flertallet (forhåbentligt) verbalt bakker op.</a:t>
            </a:r>
            <a:endParaRPr lang="da-DK" sz="800" b="0" dirty="0">
              <a:latin typeface="Aptos" panose="020B0004020202020204" pitchFamily="34" charset="0"/>
              <a:ea typeface="Aptos" panose="020B0004020202020204" pitchFamily="34" charset="0"/>
              <a:cs typeface="Aptos" panose="020B0004020202020204" pitchFamily="34" charset="0"/>
            </a:endParaRPr>
          </a:p>
          <a:p>
            <a:r>
              <a:rPr lang="da-DK" sz="800" b="0" dirty="0">
                <a:solidFill>
                  <a:srgbClr val="000000"/>
                </a:solidFill>
                <a:latin typeface="Arial" panose="020B0604020202020204" pitchFamily="34" charset="0"/>
                <a:ea typeface="Aptos" panose="020B0004020202020204" pitchFamily="34" charset="0"/>
                <a:cs typeface="Aptos" panose="020B0004020202020204" pitchFamily="34" charset="0"/>
              </a:rPr>
              <a:t>Selvom der ikke stemmes, vil det fremgå af stemningen og udtalelserne, om der er opbakning eller ej.</a:t>
            </a:r>
            <a:endParaRPr lang="da-DK" sz="800" b="0" dirty="0">
              <a:latin typeface="Aptos" panose="020B0004020202020204" pitchFamily="34" charset="0"/>
              <a:ea typeface="Aptos" panose="020B0004020202020204" pitchFamily="34" charset="0"/>
              <a:cs typeface="Aptos" panose="020B0004020202020204" pitchFamily="34" charset="0"/>
            </a:endParaRPr>
          </a:p>
          <a:p>
            <a:r>
              <a:rPr lang="da-DK" sz="800" b="0" dirty="0">
                <a:solidFill>
                  <a:srgbClr val="000000"/>
                </a:solidFill>
                <a:latin typeface="Arial" panose="020B0604020202020204" pitchFamily="34" charset="0"/>
                <a:ea typeface="Aptos" panose="020B0004020202020204" pitchFamily="34" charset="0"/>
                <a:cs typeface="Aptos" panose="020B0004020202020204" pitchFamily="34" charset="0"/>
              </a:rPr>
              <a:t>I protokolføringen/referatet vil det så fremgå, om der er generel opbakning til forslaget. Hvis der kun er én eller to, der er imod, og vi spørger ud i plenum, om der er flere, og ingen melder sig, vil jeg mene, vi kan tillade os at skrive, at der er generel opbakning.</a:t>
            </a:r>
            <a:endParaRPr lang="da-DK" sz="800" b="0" dirty="0">
              <a:latin typeface="Aptos" panose="020B0004020202020204" pitchFamily="34" charset="0"/>
              <a:ea typeface="Aptos" panose="020B0004020202020204" pitchFamily="34" charset="0"/>
              <a:cs typeface="Aptos" panose="020B0004020202020204" pitchFamily="34" charset="0"/>
            </a:endParaRPr>
          </a:p>
          <a:p>
            <a:r>
              <a:rPr lang="da-DK" sz="800" b="0" dirty="0">
                <a:solidFill>
                  <a:srgbClr val="000000"/>
                </a:solidFill>
                <a:latin typeface="Arial" panose="020B0604020202020204" pitchFamily="34" charset="0"/>
                <a:ea typeface="Aptos" panose="020B0004020202020204" pitchFamily="34" charset="0"/>
                <a:cs typeface="Aptos" panose="020B0004020202020204" pitchFamily="34" charset="0"/>
              </a:rPr>
              <a:t>Hvis noget bliver noteret i referatet som “drøftet og tilsluttet af generalforsamlingen”, kan det tolkes som en forankring.</a:t>
            </a:r>
            <a:endParaRPr lang="da-DK" sz="800" b="0" dirty="0">
              <a:latin typeface="Aptos" panose="020B0004020202020204" pitchFamily="34" charset="0"/>
              <a:ea typeface="Aptos" panose="020B0004020202020204" pitchFamily="34" charset="0"/>
              <a:cs typeface="Aptos" panose="020B0004020202020204" pitchFamily="34" charset="0"/>
            </a:endParaRPr>
          </a:p>
          <a:p>
            <a:r>
              <a:rPr lang="da-DK" sz="800" b="0" dirty="0">
                <a:solidFill>
                  <a:srgbClr val="000000"/>
                </a:solidFill>
                <a:latin typeface="Arial" panose="020B0604020202020204" pitchFamily="34" charset="0"/>
                <a:ea typeface="Aptos" panose="020B0004020202020204" pitchFamily="34" charset="0"/>
                <a:cs typeface="Aptos" panose="020B0004020202020204" pitchFamily="34" charset="0"/>
              </a:rPr>
              <a:t> </a:t>
            </a:r>
            <a:endParaRPr lang="da-DK" sz="800" b="0" dirty="0">
              <a:latin typeface="Aptos" panose="020B0004020202020204" pitchFamily="34" charset="0"/>
              <a:ea typeface="Aptos" panose="020B0004020202020204" pitchFamily="34" charset="0"/>
              <a:cs typeface="Aptos" panose="020B0004020202020204" pitchFamily="34" charset="0"/>
            </a:endParaRPr>
          </a:p>
          <a:p>
            <a:r>
              <a:rPr lang="da-DK" sz="800" b="0" dirty="0">
                <a:solidFill>
                  <a:srgbClr val="000000"/>
                </a:solidFill>
                <a:latin typeface="Arial" panose="020B0604020202020204" pitchFamily="34" charset="0"/>
                <a:ea typeface="Aptos" panose="020B0004020202020204" pitchFamily="34" charset="0"/>
                <a:cs typeface="Aptos" panose="020B0004020202020204" pitchFamily="34" charset="0"/>
              </a:rPr>
              <a:t>Viser det sig, at generalforsamlingen generelt ikke bakker op, noterer og accepterer vi selvfølgelig det og i stedet begynder at arbejde i den retning, generalforsamlingen anviser.</a:t>
            </a:r>
            <a:endParaRPr lang="da-DK" sz="800" b="0" dirty="0">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927333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5E4DF-ECF0-EE8A-0063-40D549F4F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FF976-CAC1-C0FA-75DA-ED6F36002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FB6C7B-FA62-E358-DE76-2685A9295166}"/>
              </a:ext>
            </a:extLst>
          </p:cNvPr>
          <p:cNvSpPr>
            <a:spLocks noGrp="1"/>
          </p:cNvSpPr>
          <p:nvPr>
            <p:ph type="body" idx="1"/>
          </p:nvPr>
        </p:nvSpPr>
        <p:spPr/>
        <p:txBody>
          <a:bodyPr/>
          <a:lstStyle/>
          <a:p>
            <a:endParaRPr lang="da-DK" sz="800" b="1" dirty="0"/>
          </a:p>
        </p:txBody>
      </p:sp>
    </p:spTree>
    <p:extLst>
      <p:ext uri="{BB962C8B-B14F-4D97-AF65-F5344CB8AC3E}">
        <p14:creationId xmlns:p14="http://schemas.microsoft.com/office/powerpoint/2010/main" val="1588870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C487B-4A15-B94A-57C6-AE7C0D938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86337-071B-0812-8DC9-23B817BD4B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0589E0-332C-F9E7-0AA5-CDE29BDD536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7013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A46FC-1049-A9EC-A89A-18CC23AEF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2F376-9C8A-EF35-7AAF-2CE1FD68FF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0F4773-2F67-52D8-3932-BEBF421EF90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0341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D349-0E39-E308-A96F-7B4740C9CF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E94773-B98F-CF9A-C9F9-47996A50E0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77F562-8BBE-8FC5-F61B-A87A529936B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2741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346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Det første pkt. på dagsordenen er valg af dirigent</a:t>
            </a:r>
          </a:p>
          <a:p>
            <a:pPr defTabSz="876361">
              <a:defRPr/>
            </a:pPr>
            <a:r>
              <a:rPr lang="da-DK" dirty="0"/>
              <a:t>Vi foreslår </a:t>
            </a:r>
            <a:r>
              <a:rPr lang="da-DK" i="1" dirty="0"/>
              <a:t>Advokat Karsten Fryland Nielsen som også var dirigent sidste år. </a:t>
            </a:r>
          </a:p>
          <a:p>
            <a:pPr defTabSz="876361">
              <a:defRPr/>
            </a:pPr>
            <a:endParaRPr lang="da-DK" i="1" dirty="0"/>
          </a:p>
          <a:p>
            <a:pPr defTabSz="876361">
              <a:defRPr/>
            </a:pPr>
            <a:r>
              <a:rPr lang="da-DK" dirty="0"/>
              <a:t>Er alle enige? – så går vi videre.</a:t>
            </a:r>
          </a:p>
          <a:p>
            <a:pPr defTabSz="876361">
              <a:defRPr/>
            </a:pPr>
            <a:endParaRPr lang="da-DK" dirty="0"/>
          </a:p>
          <a:p>
            <a:pPr defTabSz="876361">
              <a:defRPr/>
            </a:pPr>
            <a:endParaRPr lang="da-DK" sz="1000" dirty="0"/>
          </a:p>
        </p:txBody>
      </p:sp>
    </p:spTree>
    <p:extLst>
      <p:ext uri="{BB962C8B-B14F-4D97-AF65-F5344CB8AC3E}">
        <p14:creationId xmlns:p14="http://schemas.microsoft.com/office/powerpoint/2010/main" val="1638035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800" b="1" dirty="0"/>
              <a:t>Det næste pkt. (2) på dagsordenen er formandens beretning.</a:t>
            </a:r>
          </a:p>
          <a:p>
            <a:endParaRPr lang="da-DK" sz="800" b="0" dirty="0"/>
          </a:p>
          <a:p>
            <a:r>
              <a:rPr lang="da-DK" sz="800" b="0" dirty="0"/>
              <a:t>Det seneste år har været en spændende periode med mange  nye kræfter i bestyrelsen, hvor vi har arbejdet med mange tiltag som på sigt skal sikre en bæredygtig og økonomisk ansvarlig fjernvarmeløsning for vores lokalsamfund.</a:t>
            </a:r>
          </a:p>
          <a:p>
            <a:endParaRPr lang="da-DK" sz="800" b="0" dirty="0"/>
          </a:p>
          <a:p>
            <a:pPr defTabSz="876361">
              <a:defRPr/>
            </a:pPr>
            <a:r>
              <a:rPr lang="da-DK" sz="800" b="0" dirty="0"/>
              <a:t>I aften skal vi igennem tre overordnede punkter:</a:t>
            </a:r>
          </a:p>
          <a:p>
            <a:endParaRPr lang="da-DK" sz="800" b="0" dirty="0"/>
          </a:p>
          <a:p>
            <a:r>
              <a:rPr lang="da-DK" sz="800" b="0" dirty="0"/>
              <a:t>Hvem er vi? – Vi vil præsentere den nuværende bestyrelse og de kompetencer, vi bringer med os.</a:t>
            </a:r>
          </a:p>
          <a:p>
            <a:r>
              <a:rPr lang="da-DK" sz="800" b="0" dirty="0"/>
              <a:t>Hvor er vi? – En status på Rønde Fjernvarme, hvor vi står lige nu, og de vigtigste opgaver, vi har arbejdet med det seneste år.</a:t>
            </a:r>
          </a:p>
          <a:p>
            <a:r>
              <a:rPr lang="da-DK" sz="800" b="0" dirty="0"/>
              <a:t>Hvor skal vi hen? – Vores strategiske mål og visioner for den videre udvikling af fjernvarmen i Rønde.</a:t>
            </a:r>
          </a:p>
          <a:p>
            <a:endParaRPr lang="da-DK" sz="800" b="0" dirty="0"/>
          </a:p>
          <a:p>
            <a:r>
              <a:rPr lang="da-DK" sz="800" b="0" dirty="0"/>
              <a:t>Vi ser frem til en god dialog og en spændende aften sammen med jer.</a:t>
            </a:r>
          </a:p>
          <a:p>
            <a:endParaRPr lang="da-DK" sz="800" b="0" dirty="0"/>
          </a:p>
          <a:p>
            <a:r>
              <a:rPr lang="da-DK" sz="800" b="0" dirty="0"/>
              <a:t>Som udgangspunkt må i gerne stille spørgsmål undervejs men vær opmærksom på vi har Karsten som styrer slagets gang hvis vi bliver hængende for længe i et emne - vi har en stram tidsplan og mit mål er at komme omkring det meste så lad os komme i gang!</a:t>
            </a:r>
          </a:p>
          <a:p>
            <a:pPr defTabSz="949537">
              <a:defRPr/>
            </a:pPr>
            <a:endParaRPr lang="da-DK" b="0" dirty="0"/>
          </a:p>
          <a:p>
            <a:pPr defTabSz="949537">
              <a:defRPr/>
            </a:pPr>
            <a:endParaRPr lang="da-DK" b="0" dirty="0"/>
          </a:p>
        </p:txBody>
      </p:sp>
    </p:spTree>
    <p:extLst>
      <p:ext uri="{BB962C8B-B14F-4D97-AF65-F5344CB8AC3E}">
        <p14:creationId xmlns:p14="http://schemas.microsoft.com/office/powerpoint/2010/main" val="990704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537">
              <a:defRPr/>
            </a:pPr>
            <a:r>
              <a:rPr lang="da-DK" sz="800" b="1" dirty="0"/>
              <a:t>Hvem er vi - Den ”nye” bestyrelse</a:t>
            </a:r>
          </a:p>
          <a:p>
            <a:r>
              <a:rPr lang="da-DK" sz="800" b="0" dirty="0"/>
              <a:t>Mit navn er Michael Sørensen, og jeg har nu haft fornøjelsen af at være formand for bestyrelsen i Rønde Fjernvarme i et år. </a:t>
            </a:r>
          </a:p>
          <a:p>
            <a:r>
              <a:rPr lang="da-DK" sz="800" b="0" dirty="0"/>
              <a:t>Min baggrund er bygningsingeniør med speciale i energi og indeklima, og jeg har en del års erfaring som projektleder og entreprisechef inden for byggebranchen, blandt andet hos Enemærke &amp; Petersen og tidligere hos Bravida og jeg har netop i dag fået tilbudt et nyt job i Aarhus med et meget spændende projekt.</a:t>
            </a:r>
          </a:p>
          <a:p>
            <a:endParaRPr lang="da-DK" sz="800" b="0" dirty="0"/>
          </a:p>
          <a:p>
            <a:pPr defTabSz="949537">
              <a:defRPr/>
            </a:pPr>
            <a:r>
              <a:rPr lang="da-DK" sz="800" b="0" dirty="0"/>
              <a:t>Det seneste år har været en spændende og lærerig proces for os som en mere eller mindre helt ny bestyrelse, hvor vi har brugt meget tid på at sætte os ind i det tidligere arbejde og de beslutninger, der er truffet før vores tid og det store arbejde der ligger forud med undersøgelser af hvordan Rønde Fjernvarme kan arbejde sig med den grønne omstilling.</a:t>
            </a:r>
          </a:p>
          <a:p>
            <a:pPr defTabSz="949537">
              <a:defRPr/>
            </a:pPr>
            <a:endParaRPr lang="da-DK" sz="800" b="0" dirty="0"/>
          </a:p>
          <a:p>
            <a:pPr defTabSz="949537">
              <a:defRPr/>
            </a:pPr>
            <a:r>
              <a:rPr lang="da-DK" sz="800" b="0" dirty="0"/>
              <a:t>Jeg vil gerne understrege, hvor stærkt et samarbejde og god dynamik vi har i bestyrelsen.</a:t>
            </a:r>
          </a:p>
          <a:p>
            <a:pPr defTabSz="949537">
              <a:defRPr/>
            </a:pPr>
            <a:r>
              <a:rPr lang="da-DK" sz="800" b="0" dirty="0"/>
              <a:t>Vi er en mangfoldig sammensat gruppe med forskellige fagligheder og personligheder, køn og alder, og det giver os et bredt og tværfaglig syn på de beslutninger, vi skal træffe. </a:t>
            </a:r>
          </a:p>
          <a:p>
            <a:pPr defTabSz="949537">
              <a:defRPr/>
            </a:pPr>
            <a:r>
              <a:rPr lang="da-DK" sz="800" b="0" dirty="0"/>
              <a:t>Det tværfaglige samarbejde gør os i stand til at tænke nyt og udvikle Rønde Fjernvarme på en måde, der er både bæredygtig og økonomisk ansvarlig.</a:t>
            </a:r>
          </a:p>
          <a:p>
            <a:endParaRPr lang="da-DK" sz="800" b="0" dirty="0"/>
          </a:p>
          <a:p>
            <a:pPr defTabSz="949537">
              <a:defRPr/>
            </a:pPr>
            <a:r>
              <a:rPr lang="da-DK" sz="800" b="0" dirty="0"/>
              <a:t>Det er vigtigt for os, at vi har de rigtige kompetencer i bestyrelsen, og vi arbejder løbende på at identificere, hvor vi kan styrke os yderligere.</a:t>
            </a:r>
          </a:p>
          <a:p>
            <a:pPr defTabSz="949537">
              <a:defRPr/>
            </a:pPr>
            <a:endParaRPr lang="da-DK" sz="800" b="0" dirty="0"/>
          </a:p>
          <a:p>
            <a:r>
              <a:rPr lang="da-DK" sz="800" b="0" dirty="0"/>
              <a:t>Vi arbejder efter principperne i Dansk Fjernvarmes ”Kodeks for godt bestyrelsesarbejde”, hvor vi prioriterer:</a:t>
            </a:r>
            <a:br>
              <a:rPr lang="da-DK" sz="800" b="0" dirty="0"/>
            </a:br>
            <a:r>
              <a:rPr lang="da-DK" sz="800" b="0" dirty="0"/>
              <a:t>Transparens – Vi deler beslutningsreferater og nyt fra bestyrelsen på hjemmesiden.</a:t>
            </a:r>
            <a:br>
              <a:rPr lang="da-DK" sz="800" b="0" dirty="0"/>
            </a:br>
            <a:r>
              <a:rPr lang="da-DK" sz="800" b="0" dirty="0"/>
              <a:t>Langsigtet strategi – Udviklingen af Rønde Fjernvarme sker med et bæredygtigt og fremtidssikret perspektiv.</a:t>
            </a:r>
          </a:p>
          <a:p>
            <a:r>
              <a:rPr lang="da-DK" sz="800" b="0" dirty="0"/>
              <a:t>Vi prioriterer økonomisk ansvarlighed.</a:t>
            </a:r>
          </a:p>
          <a:p>
            <a:endParaRPr lang="da-DK" sz="800" b="0" dirty="0"/>
          </a:p>
          <a:p>
            <a:r>
              <a:rPr lang="da-DK" sz="800" b="0" dirty="0"/>
              <a:t>Derudover arbejder vi efter den forretningsorden vi har udarbejdet, som gerne skulle hjælpe os med en struktureret og effektiv arbejdsform.</a:t>
            </a:r>
          </a:p>
          <a:p>
            <a:endParaRPr lang="da-DK" sz="800" b="0" dirty="0"/>
          </a:p>
          <a:p>
            <a:r>
              <a:rPr lang="da-DK" sz="800" b="0" dirty="0"/>
              <a:t>I dag siger vi farvel til Ole og Søren, som desværre forlader os. Vi vil gerne takke dem begge for deres indsats i bestyrelsen. </a:t>
            </a:r>
          </a:p>
          <a:p>
            <a:endParaRPr lang="da-DK" sz="800" b="0" dirty="0"/>
          </a:p>
          <a:p>
            <a:r>
              <a:rPr lang="da-DK" sz="800" b="0" dirty="0"/>
              <a:t>Deres afgang giver plads til to nye stærke bestyrelsesmedlemmer, som vi skal vælge senere i aften.</a:t>
            </a:r>
          </a:p>
          <a:p>
            <a:r>
              <a:rPr lang="da-DK" sz="800" b="0" dirty="0"/>
              <a:t>Jeg ser frem til at fortsætte arbejdet sammen med denne stærke bestyrelse, som forhåbentlig bliver styrket yderligere med de nye medlemmer. </a:t>
            </a:r>
          </a:p>
          <a:p>
            <a:pPr defTabSz="876361">
              <a:defRPr/>
            </a:pPr>
            <a:r>
              <a:rPr lang="da-DK" sz="800" b="0" dirty="0"/>
              <a:t>Heidi har sørget for en kurv.</a:t>
            </a:r>
          </a:p>
          <a:p>
            <a:endParaRPr lang="da-DK" sz="800" b="0" dirty="0"/>
          </a:p>
          <a:p>
            <a:r>
              <a:rPr lang="da-DK" sz="800" b="0" dirty="0"/>
              <a:t>Nu vil mine kollegaer fortælle lidt om sig selv.</a:t>
            </a:r>
          </a:p>
        </p:txBody>
      </p:sp>
    </p:spTree>
    <p:extLst>
      <p:ext uri="{BB962C8B-B14F-4D97-AF65-F5344CB8AC3E}">
        <p14:creationId xmlns:p14="http://schemas.microsoft.com/office/powerpoint/2010/main" val="309312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800" b="1" dirty="0">
                <a:latin typeface="Aptos" panose="020B0004020202020204" pitchFamily="34" charset="0"/>
              </a:rPr>
              <a:t>Det var os i bestyrelsen - så kommer vi til hvor vi er:</a:t>
            </a:r>
          </a:p>
          <a:p>
            <a:r>
              <a:rPr lang="da-DK" sz="800" b="0" u="sng" dirty="0">
                <a:latin typeface="Aptos" panose="020B0004020202020204" pitchFamily="34" charset="0"/>
              </a:rPr>
              <a:t>Først vil jeg gerne takke vores helt igennem fantastiske driftspersonale</a:t>
            </a:r>
          </a:p>
          <a:p>
            <a:r>
              <a:rPr lang="da-DK" sz="800" b="0" dirty="0">
                <a:latin typeface="Aptos" panose="020B0004020202020204" pitchFamily="34" charset="0"/>
              </a:rPr>
              <a:t>I står i frontlinjen hver eneste dag og sikrer, at varmen når ud til vores forbrugere – også når udfordringerne står i kø. </a:t>
            </a:r>
          </a:p>
          <a:p>
            <a:r>
              <a:rPr lang="da-DK" sz="800" b="0" dirty="0">
                <a:latin typeface="Aptos" panose="020B0004020202020204" pitchFamily="34" charset="0"/>
              </a:rPr>
              <a:t>Jeres indsats, fleksibilitet og engagement er uvurderlig for Rønde Fjernvarme.</a:t>
            </a:r>
          </a:p>
          <a:p>
            <a:r>
              <a:rPr lang="da-DK" sz="800" b="0" dirty="0">
                <a:latin typeface="Aptos" panose="020B0004020202020204" pitchFamily="34" charset="0"/>
              </a:rPr>
              <a:t>Vi ved, at I er pressede, men I leverer stadig et imponerende stykke arbejde, og det skal I have en kæmpe tak for! Uden jer var vi ikke, hvor vi er i dag. På vegne af hele bestyrelsen og andelshaverne – tak for jeres hårde arbejde og at i altid stiller op.</a:t>
            </a:r>
          </a:p>
          <a:p>
            <a:endParaRPr lang="da-DK" sz="800" b="0" u="sng" dirty="0">
              <a:latin typeface="Aptos" panose="020B0004020202020204" pitchFamily="34" charset="0"/>
            </a:endParaRPr>
          </a:p>
          <a:p>
            <a:r>
              <a:rPr lang="da-DK" sz="800" b="0" u="sng" dirty="0">
                <a:latin typeface="Aptos" panose="020B0004020202020204" pitchFamily="34" charset="0"/>
              </a:rPr>
              <a:t>Vores nuværende produktionsanlæg</a:t>
            </a:r>
          </a:p>
          <a:p>
            <a:r>
              <a:rPr lang="da-DK" sz="800" b="0" dirty="0">
                <a:latin typeface="Aptos" panose="020B0004020202020204" pitchFamily="34" charset="0"/>
              </a:rPr>
              <a:t>Vi fyrer stadig med halm på Skrejrupvej 9C. Sidste år brændte vi knap 11.000 tons halm svarende til 18-19.000 bigballer/</a:t>
            </a:r>
            <a:r>
              <a:rPr lang="da-DK" sz="800" b="0" dirty="0" err="1">
                <a:latin typeface="Aptos" panose="020B0004020202020204" pitchFamily="34" charset="0"/>
              </a:rPr>
              <a:t>mediballer</a:t>
            </a:r>
            <a:r>
              <a:rPr lang="da-DK" sz="800" b="0" dirty="0">
                <a:latin typeface="Aptos" panose="020B0004020202020204" pitchFamily="34" charset="0"/>
              </a:rPr>
              <a:t> af.</a:t>
            </a:r>
            <a:br>
              <a:rPr lang="da-DK" sz="800" b="0" dirty="0">
                <a:latin typeface="Aptos" panose="020B0004020202020204" pitchFamily="34" charset="0"/>
              </a:rPr>
            </a:br>
            <a:r>
              <a:rPr lang="da-DK" sz="800" b="0" dirty="0">
                <a:latin typeface="Aptos" panose="020B0004020202020204" pitchFamily="34" charset="0"/>
              </a:rPr>
              <a:t>Derudover brugte vi 608 tons træpiller og 6.800 liter olie, primært på grund af snestormen i januar.</a:t>
            </a:r>
          </a:p>
          <a:p>
            <a:pPr defTabSz="876361">
              <a:defRPr/>
            </a:pPr>
            <a:r>
              <a:rPr lang="da-DK" sz="800" b="0" dirty="0">
                <a:latin typeface="Aptos" panose="020B0004020202020204" pitchFamily="34" charset="0"/>
              </a:rPr>
              <a:t>Standardhus 130 m2 og et årligt varmeforbrug på 18,1 MWh hvilket svarer til 9 bigballer om året.</a:t>
            </a:r>
          </a:p>
          <a:p>
            <a:pPr defTabSz="876361">
              <a:defRPr/>
            </a:pPr>
            <a:r>
              <a:rPr lang="da-DK" sz="800" b="0" dirty="0">
                <a:latin typeface="Aptos" panose="020B0004020202020204" pitchFamily="34" charset="0"/>
              </a:rPr>
              <a:t>Vi forsyner i </a:t>
            </a:r>
            <a:r>
              <a:rPr lang="da-DK" sz="800" b="0" dirty="0">
                <a:latin typeface="Aptos" panose="020B0004020202020204" pitchFamily="34" charset="0"/>
                <a:cs typeface="Times New Roman" panose="02020603050405020304" pitchFamily="18" charset="0"/>
              </a:rPr>
              <a:t>næsten 2.000 </a:t>
            </a:r>
            <a:r>
              <a:rPr lang="da-DK" sz="800" b="0" dirty="0">
                <a:latin typeface="Aptos" panose="020B0004020202020204" pitchFamily="34" charset="0"/>
                <a:ea typeface="Aptos" panose="020B0004020202020204" pitchFamily="34" charset="0"/>
                <a:cs typeface="Times New Roman" panose="02020603050405020304" pitchFamily="18" charset="0"/>
              </a:rPr>
              <a:t>forbrugere i </a:t>
            </a:r>
            <a:r>
              <a:rPr lang="da-DK" sz="800" b="0" dirty="0">
                <a:latin typeface="Aptos" panose="020B0004020202020204" pitchFamily="34" charset="0"/>
                <a:cs typeface="Times New Roman" panose="02020603050405020304" pitchFamily="18" charset="0"/>
              </a:rPr>
              <a:t>Rønde Ugelbølle og Rodskov og har 48 km hovedledninger og 27 km stikledninger, vores </a:t>
            </a:r>
            <a:r>
              <a:rPr lang="da-DK" sz="800" b="0" dirty="0">
                <a:latin typeface="Aptos" panose="020B0004020202020204" pitchFamily="34" charset="0"/>
              </a:rPr>
              <a:t>spidsbelastning er ca. 12,5MW.</a:t>
            </a:r>
          </a:p>
          <a:p>
            <a:pPr defTabSz="876361">
              <a:defRPr/>
            </a:pPr>
            <a:r>
              <a:rPr lang="da-DK" sz="800" b="0" dirty="0">
                <a:latin typeface="Aptos" panose="020B0004020202020204" pitchFamily="34" charset="0"/>
              </a:rPr>
              <a:t>6,3 MW halmkedel (driftes så den leverer op mod 8,5 MW for at spare på træpiller og olie), 5,5 MW træpillekedel, 5,3 MW oliekedel </a:t>
            </a:r>
          </a:p>
          <a:p>
            <a:endParaRPr lang="da-DK" sz="800" b="0" dirty="0">
              <a:latin typeface="Aptos" panose="020B0004020202020204" pitchFamily="34" charset="0"/>
            </a:endParaRPr>
          </a:p>
          <a:p>
            <a:r>
              <a:rPr lang="da-DK" sz="800" b="0" u="sng" dirty="0">
                <a:latin typeface="Aptos" panose="020B0004020202020204" pitchFamily="34" charset="0"/>
              </a:rPr>
              <a:t>Belastning af kedlen</a:t>
            </a:r>
          </a:p>
          <a:p>
            <a:pPr defTabSz="876361">
              <a:defRPr/>
            </a:pPr>
            <a:r>
              <a:rPr lang="da-DK" sz="800" b="0" dirty="0">
                <a:latin typeface="Aptos" panose="020B0004020202020204" pitchFamily="34" charset="0"/>
              </a:rPr>
              <a:t>Vores 20 år gamle halmkedel dækker 94 % af vores varmeproduktion – og det gør os sårbare.</a:t>
            </a:r>
          </a:p>
          <a:p>
            <a:r>
              <a:rPr lang="da-DK" sz="800" b="0" dirty="0">
                <a:latin typeface="Aptos" panose="020B0004020202020204" pitchFamily="34" charset="0"/>
              </a:rPr>
              <a:t>En halmkedel kører bedst og mest driftssikkert, når den yder det, den er designet til.</a:t>
            </a:r>
            <a:br>
              <a:rPr lang="da-DK" sz="800" b="0" dirty="0">
                <a:latin typeface="Aptos" panose="020B0004020202020204" pitchFamily="34" charset="0"/>
              </a:rPr>
            </a:br>
            <a:r>
              <a:rPr lang="da-DK" sz="800" b="0" dirty="0">
                <a:latin typeface="Aptos" panose="020B0004020202020204" pitchFamily="34" charset="0"/>
              </a:rPr>
              <a:t>Men fordi halm er væsentligt billigere end både træpiller og olie, presser vi kedlen til at yde mere, end den er beregnet til.</a:t>
            </a:r>
          </a:p>
          <a:p>
            <a:r>
              <a:rPr lang="da-DK" sz="800" b="0" dirty="0">
                <a:latin typeface="Aptos" panose="020B0004020202020204" pitchFamily="34" charset="0"/>
              </a:rPr>
              <a:t>Det kan den godt klare i en periode, men den øgede belastning slider væsentligt mere på anlægget.</a:t>
            </a:r>
            <a:br>
              <a:rPr lang="da-DK" sz="800" b="0" dirty="0">
                <a:latin typeface="Aptos" panose="020B0004020202020204" pitchFamily="34" charset="0"/>
              </a:rPr>
            </a:br>
            <a:r>
              <a:rPr lang="da-DK" sz="800" b="0" dirty="0">
                <a:latin typeface="Aptos" panose="020B0004020202020204" pitchFamily="34" charset="0"/>
              </a:rPr>
              <a:t>Det fører til flere nedbrud, som både er dyre og tidskrævende at reparere – samtidig med, at vi i de perioder må benytte meget dyrt brændsel.</a:t>
            </a:r>
          </a:p>
          <a:p>
            <a:r>
              <a:rPr lang="da-DK" sz="800" b="0" dirty="0">
                <a:latin typeface="Aptos" panose="020B0004020202020204" pitchFamily="34" charset="0"/>
              </a:rPr>
              <a:t>Samtidig bliver vi udfordret af, at emissionstallene forringes, jo mere vi presser kedlen.</a:t>
            </a:r>
            <a:br>
              <a:rPr lang="da-DK" sz="800" b="0" dirty="0">
                <a:latin typeface="Aptos" panose="020B0004020202020204" pitchFamily="34" charset="0"/>
              </a:rPr>
            </a:br>
            <a:r>
              <a:rPr lang="da-DK" sz="800" b="0" dirty="0">
                <a:latin typeface="Aptos" panose="020B0004020202020204" pitchFamily="34" charset="0"/>
              </a:rPr>
              <a:t>Emissionskravene bliver stadig skærpet, og vi skal levere mere og mere varme – det hænger ikke sammen hvis vi fortsætter som nu.</a:t>
            </a:r>
          </a:p>
          <a:p>
            <a:endParaRPr lang="da-DK" sz="800" b="0" dirty="0">
              <a:latin typeface="Aptos" panose="020B0004020202020204" pitchFamily="34" charset="0"/>
            </a:endParaRPr>
          </a:p>
          <a:p>
            <a:r>
              <a:rPr lang="da-DK" sz="800" b="0" u="sng" dirty="0">
                <a:latin typeface="Aptos" panose="020B0004020202020204" pitchFamily="34" charset="0"/>
              </a:rPr>
              <a:t>Nedbrud</a:t>
            </a:r>
          </a:p>
          <a:p>
            <a:r>
              <a:rPr lang="da-DK" sz="800" b="0" dirty="0">
                <a:latin typeface="Aptos" panose="020B0004020202020204" pitchFamily="34" charset="0"/>
              </a:rPr>
              <a:t>Hvis vi får et større nedbrud på halmkedlen i spidsbelastningsperioden, er vi tvunget til at sætte både </a:t>
            </a:r>
            <a:r>
              <a:rPr lang="da-DK" sz="800" b="0" dirty="0" err="1">
                <a:latin typeface="Aptos" panose="020B0004020202020204" pitchFamily="34" charset="0"/>
              </a:rPr>
              <a:t>træpillekedlen</a:t>
            </a:r>
            <a:r>
              <a:rPr lang="da-DK" sz="800" b="0" dirty="0">
                <a:latin typeface="Aptos" panose="020B0004020202020204" pitchFamily="34" charset="0"/>
              </a:rPr>
              <a:t> og oliekedlen i gang.</a:t>
            </a:r>
            <a:br>
              <a:rPr lang="da-DK" sz="800" b="0" dirty="0">
                <a:latin typeface="Aptos" panose="020B0004020202020204" pitchFamily="34" charset="0"/>
              </a:rPr>
            </a:br>
            <a:r>
              <a:rPr lang="da-DK" sz="800" b="0" dirty="0">
                <a:latin typeface="Aptos" panose="020B0004020202020204" pitchFamily="34" charset="0"/>
              </a:rPr>
              <a:t>Og at erstatte 120 halmballer om dagen med olie og træpiller koster rigtig mange penge.</a:t>
            </a:r>
          </a:p>
          <a:p>
            <a:r>
              <a:rPr lang="da-DK" sz="800" b="0" dirty="0">
                <a:latin typeface="Aptos" panose="020B0004020202020204" pitchFamily="34" charset="0"/>
              </a:rPr>
              <a:t>Vi har en akkumuleringstank på 1.000 m³, som holder i 4-6 timer i spidsbelastningsperioden når den er helt fuld – men det er ikke nok til, at vores dygtige driftsfolk har ro i maven.</a:t>
            </a:r>
          </a:p>
          <a:p>
            <a:r>
              <a:rPr lang="da-DK" sz="800" b="0" dirty="0">
                <a:latin typeface="Aptos" panose="020B0004020202020204" pitchFamily="34" charset="0"/>
              </a:rPr>
              <a:t>Og hvis tanken er tom, og halmkedlen ikke er i drift, har vi faktisk ikke kunnet producere nok varme til at forsyne alle.</a:t>
            </a:r>
          </a:p>
          <a:p>
            <a:pPr defTabSz="876361">
              <a:defRPr/>
            </a:pPr>
            <a:r>
              <a:rPr lang="da-DK" sz="800" b="0" dirty="0">
                <a:latin typeface="Aptos" panose="020B0004020202020204" pitchFamily="34" charset="0"/>
              </a:rPr>
              <a:t>Vores reservelast har ganske enkelt været for lille.</a:t>
            </a:r>
          </a:p>
          <a:p>
            <a:r>
              <a:rPr lang="da-DK" sz="800" b="0" u="sng" dirty="0">
                <a:latin typeface="Aptos" panose="020B0004020202020204" pitchFamily="34" charset="0"/>
              </a:rPr>
              <a:t>Men hvad gør vi så med reservelasten og forsyningssikkerheden.</a:t>
            </a:r>
          </a:p>
        </p:txBody>
      </p:sp>
    </p:spTree>
    <p:extLst>
      <p:ext uri="{BB962C8B-B14F-4D97-AF65-F5344CB8AC3E}">
        <p14:creationId xmlns:p14="http://schemas.microsoft.com/office/powerpoint/2010/main" val="2914086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6361">
              <a:defRPr/>
            </a:pPr>
            <a:r>
              <a:rPr lang="da-DK" sz="800" b="1" dirty="0"/>
              <a:t>Hvor er vi - Reservelast og forsyningssikkerhed </a:t>
            </a:r>
          </a:p>
          <a:p>
            <a:r>
              <a:rPr lang="da-DK" sz="800" b="0" dirty="0"/>
              <a:t>Vores reservelast var for lille og få at være helt sikre på hvor vi var har vi i den nye bestyrelse allieret os med Grethe Hjortbak fra </a:t>
            </a:r>
            <a:r>
              <a:rPr lang="da-DK" sz="800" b="0" dirty="0" err="1"/>
              <a:t>PlanEnergi</a:t>
            </a:r>
            <a:r>
              <a:rPr lang="da-DK" sz="800" b="0" dirty="0"/>
              <a:t>.</a:t>
            </a:r>
          </a:p>
          <a:p>
            <a:r>
              <a:rPr lang="da-DK" sz="800" b="0" dirty="0"/>
              <a:t>Grethe er Civilingeniør og arbejder med varmeplanlægning til daglig. </a:t>
            </a:r>
          </a:p>
          <a:p>
            <a:r>
              <a:rPr lang="da-DK" sz="800" b="0" dirty="0"/>
              <a:t>Hun har hjulpet adskillelige fjernvarmeværker i Danmark med den grønne omstilling. Hun hjælper også kommunerne med rådgivning omkring varmeplaner i stor skala.</a:t>
            </a:r>
          </a:p>
          <a:p>
            <a:r>
              <a:rPr lang="da-DK" sz="800" b="0" dirty="0"/>
              <a:t>Vi har et godt samarbejde med Bo fra Hadsund Fjernvarme og de har brugt Grethe som har hjulpet dem igennem et strategiseminar hvor de har lavet en masterplan og fået bygget et nyt produktionsanlæg.</a:t>
            </a:r>
          </a:p>
          <a:p>
            <a:pPr defTabSz="876361">
              <a:defRPr/>
            </a:pPr>
            <a:r>
              <a:rPr lang="da-DK" sz="800" b="0" dirty="0"/>
              <a:t>Vil du præsentere dig selv Grethe.</a:t>
            </a:r>
          </a:p>
          <a:p>
            <a:endParaRPr lang="da-DK" sz="800" b="0" dirty="0"/>
          </a:p>
          <a:p>
            <a:r>
              <a:rPr lang="da-DK" sz="800" b="0" dirty="0"/>
              <a:t>Grethe har gennemgået vores værk og de tidligere rapporter og vores beredskabsplan og hun har hjulpet med scenarierne vi kommer til senere.</a:t>
            </a:r>
          </a:p>
          <a:p>
            <a:endParaRPr lang="da-DK" sz="800" b="0" dirty="0"/>
          </a:p>
          <a:p>
            <a:r>
              <a:rPr lang="da-DK" sz="800" b="0" dirty="0"/>
              <a:t>Vores beredskabsplan bygger på at </a:t>
            </a:r>
            <a:r>
              <a:rPr lang="da-DK" sz="800" b="0" i="1" u="sng" dirty="0"/>
              <a:t>Vi vil kunne forsyne alle huse med varme selvom den største produktionsenhed falder ud.</a:t>
            </a:r>
          </a:p>
          <a:p>
            <a:endParaRPr lang="da-DK" sz="800" b="0" dirty="0"/>
          </a:p>
          <a:p>
            <a:r>
              <a:rPr lang="da-DK" sz="800" b="0" dirty="0"/>
              <a:t>Grethe bekræfter at den tidligere reservelast har været utilstrækkelig.</a:t>
            </a:r>
          </a:p>
          <a:p>
            <a:r>
              <a:rPr lang="da-DK" sz="800" b="0" dirty="0"/>
              <a:t>I tilfælde af nedbrud på halmkedlen kunne vi kun levere ca. 11MW i backup på træpiller og olie (og vi skal i dag levere +12,5MW – og det stiger). </a:t>
            </a:r>
          </a:p>
          <a:p>
            <a:r>
              <a:rPr lang="da-DK" sz="800" b="0" dirty="0"/>
              <a:t>Derfor valgte vi sidste år at indkøbe en lettere brugt oliekedel på 7,5MW. Vi håber aldrig vi får brug for den men vi er sikre på at vi altid kan levere varme.</a:t>
            </a:r>
          </a:p>
          <a:p>
            <a:pPr defTabSz="876361">
              <a:defRPr/>
            </a:pPr>
            <a:r>
              <a:rPr lang="da-DK" sz="800" b="0" dirty="0"/>
              <a:t>Den nye kedel giver noget ro i maven til vores driftspersonale – vi kan ikke byde dem at de igennem hele vinteren er nervøse for at der sker et nedbrud som gør at der ikke kan leveres varme til alle forbrugere.</a:t>
            </a:r>
          </a:p>
          <a:p>
            <a:endParaRPr lang="da-DK" sz="800" b="0" dirty="0"/>
          </a:p>
          <a:p>
            <a:pPr defTabSz="876361">
              <a:defRPr/>
            </a:pPr>
            <a:r>
              <a:rPr lang="da-DK" sz="800" b="0" dirty="0"/>
              <a:t>Oliekedlen er som jeg vist fik sagt en nødløsning hvis alt andet fejler!</a:t>
            </a:r>
          </a:p>
          <a:p>
            <a:pPr defTabSz="876361">
              <a:defRPr/>
            </a:pPr>
            <a:endParaRPr lang="da-DK" sz="800" b="0" dirty="0"/>
          </a:p>
          <a:p>
            <a:r>
              <a:rPr lang="da-DK" sz="800" b="0" dirty="0"/>
              <a:t>Den gamle kedel sender vi sammen med Helsingør Forsyning, til Ukraine – det har vi skrevet lidt om og det kan i læse mere om på hjemmesiden.</a:t>
            </a:r>
          </a:p>
          <a:p>
            <a:endParaRPr lang="en-US" sz="800" b="0" dirty="0"/>
          </a:p>
        </p:txBody>
      </p:sp>
    </p:spTree>
    <p:extLst>
      <p:ext uri="{BB962C8B-B14F-4D97-AF65-F5344CB8AC3E}">
        <p14:creationId xmlns:p14="http://schemas.microsoft.com/office/powerpoint/2010/main" val="453948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0DF9E-3C1E-1D52-5E4B-992152FBF0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B3875B-8B33-6B64-97B5-0F939530B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AE31A-3F4A-D2AF-E0C2-10B66B6E98A7}"/>
              </a:ext>
            </a:extLst>
          </p:cNvPr>
          <p:cNvSpPr>
            <a:spLocks noGrp="1"/>
          </p:cNvSpPr>
          <p:nvPr>
            <p:ph type="body" idx="1"/>
          </p:nvPr>
        </p:nvSpPr>
        <p:spPr/>
        <p:txBody>
          <a:bodyPr/>
          <a:lstStyle/>
          <a:p>
            <a:pPr defTabSz="876361">
              <a:defRPr/>
            </a:pPr>
            <a:r>
              <a:rPr lang="da-DK" sz="800" b="1" dirty="0"/>
              <a:t>Hvor skal vi hen – Hvor er det så vi skal hen - Varmeprognose</a:t>
            </a:r>
          </a:p>
          <a:p>
            <a:pPr defTabSz="876361">
              <a:defRPr/>
            </a:pPr>
            <a:r>
              <a:rPr lang="da-DK" sz="800" b="0" dirty="0"/>
              <a:t>Området omkring os udvikler sig – for at få et sæt uvildige øjne på det har vi bedt Grethe Hjortbak fra </a:t>
            </a:r>
            <a:r>
              <a:rPr lang="da-DK" sz="800" b="0" dirty="0" err="1"/>
              <a:t>PlanEnergi</a:t>
            </a:r>
            <a:r>
              <a:rPr lang="da-DK" sz="800" b="0" dirty="0"/>
              <a:t> udarbejde en ”Varmeprognose” for vores forsyningsområde.</a:t>
            </a:r>
          </a:p>
          <a:p>
            <a:pPr defTabSz="876361">
              <a:defRPr/>
            </a:pPr>
            <a:r>
              <a:rPr lang="da-DK" sz="800" b="0" dirty="0"/>
              <a:t>Konklusionen er entydig – der sker meget udvikling i Rønde og omegn og i retning mod Aarhus – på skærmen kan i se alle de farvede felter som er områder der arbejdes med på den ene eller anden måde.</a:t>
            </a:r>
          </a:p>
          <a:p>
            <a:pPr defTabSz="876361">
              <a:defRPr/>
            </a:pPr>
            <a:r>
              <a:rPr lang="da-DK" sz="800" b="0" dirty="0"/>
              <a:t>Varmeprognosen siger vi kan forvente en tilgang på ca. 50 nye forbrugere på pr. år i gennemsnit de kommende år og i 2030 forventer vi at være 2.250 forbrugere.</a:t>
            </a:r>
          </a:p>
          <a:p>
            <a:pPr defTabSz="876361">
              <a:defRPr/>
            </a:pPr>
            <a:r>
              <a:rPr lang="da-DK" sz="800" b="0" dirty="0"/>
              <a:t>Vi forventer at varmebehovet stiger fra de ca. 41.500MWh til 44.000MWh de næste 10 år (se grafen fra varmeprognosen).</a:t>
            </a:r>
          </a:p>
          <a:p>
            <a:pPr defTabSz="876361">
              <a:defRPr/>
            </a:pPr>
            <a:endParaRPr lang="da-DK" sz="800" b="0" dirty="0"/>
          </a:p>
          <a:p>
            <a:pPr defTabSz="876361">
              <a:defRPr/>
            </a:pPr>
            <a:r>
              <a:rPr lang="da-DK" sz="800" b="0" dirty="0"/>
              <a:t>Hvis vi skal blive ved med at tage forbrugere på – og selvfølgelig skal vi det - Så skal vi have øget og fremtidssikret vores produktionskapacitet.</a:t>
            </a:r>
          </a:p>
          <a:p>
            <a:pPr defTabSz="876361">
              <a:defRPr/>
            </a:pPr>
            <a:r>
              <a:rPr lang="da-DK" sz="800" b="0" dirty="0"/>
              <a:t>Som vi netop har talt om kører vores nuværende produktionsapparat i højeste gear og det kan det ikke blive ved.</a:t>
            </a:r>
          </a:p>
          <a:p>
            <a:pPr defTabSz="876361">
              <a:defRPr/>
            </a:pPr>
            <a:r>
              <a:rPr lang="da-DK" sz="800" b="0" dirty="0"/>
              <a:t>Vi leverer ca. 12,5MW hvis vi både bruger halm og træpiller ved -12 graders frost, men hvis vi skal levere 44.000MWh om året, skal vores produktionsapparat kunne følge med og kapaciteten øges, hvis ikke vi skal bruge flere træpiller og mere olie.</a:t>
            </a:r>
          </a:p>
          <a:p>
            <a:pPr defTabSz="876361">
              <a:defRPr/>
            </a:pPr>
            <a:endParaRPr lang="da-DK" sz="800" b="0" dirty="0"/>
          </a:p>
          <a:p>
            <a:pPr defTabSz="876361">
              <a:defRPr/>
            </a:pPr>
            <a:r>
              <a:rPr lang="da-DK" sz="800" b="0" dirty="0"/>
              <a:t>Nogen vil måske spørge - Kan vi ikke bare stoppe med at tage forbrugere på.</a:t>
            </a:r>
          </a:p>
          <a:p>
            <a:pPr defTabSz="876361">
              <a:defRPr/>
            </a:pPr>
            <a:r>
              <a:rPr lang="da-DK" sz="800" b="0" dirty="0"/>
              <a:t>Nej det kan vi ikke – som Fjernvarmeværk er vi en del af ”det lune fællesskab” hvor vi har et socialt ansvar.</a:t>
            </a:r>
          </a:p>
          <a:p>
            <a:pPr defTabSz="876361">
              <a:defRPr/>
            </a:pPr>
            <a:r>
              <a:rPr lang="da-DK" sz="800" b="0" dirty="0"/>
              <a:t>Stopper vi med at tage nye forbrugere på vil jeg sige vi er i afvikling i stedet for udvikling.</a:t>
            </a:r>
          </a:p>
          <a:p>
            <a:pPr defTabSz="876361">
              <a:defRPr/>
            </a:pPr>
            <a:endParaRPr lang="da-DK" sz="800" b="0" kern="100" dirty="0">
              <a:latin typeface="Aptos" panose="020B0004020202020204" pitchFamily="34" charset="0"/>
              <a:ea typeface="Aptos" panose="020B0004020202020204" pitchFamily="34" charset="0"/>
              <a:cs typeface="Times New Roman" panose="02020603050405020304" pitchFamily="18" charset="0"/>
            </a:endParaRPr>
          </a:p>
          <a:p>
            <a:pPr defTabSz="876361">
              <a:defRPr/>
            </a:pPr>
            <a:r>
              <a:rPr lang="da-DK" sz="800" b="0" dirty="0"/>
              <a:t>Men vi kan ikke blive ved med at tage forbrugere på og samtidigt holde prisen så lav som nu med den nuværende produktionskapacitet.</a:t>
            </a:r>
          </a:p>
          <a:p>
            <a:pPr defTabSz="876361">
              <a:defRPr/>
            </a:pPr>
            <a:r>
              <a:rPr lang="da-DK" sz="800" b="0" dirty="0"/>
              <a:t>Halmkedlen skal køres ned i drift til det den er beregnet til hvis den skal blive ved med at holde.</a:t>
            </a:r>
          </a:p>
          <a:p>
            <a:pPr defTabSz="876361">
              <a:defRPr/>
            </a:pPr>
            <a:r>
              <a:rPr lang="da-DK" sz="800" b="0" dirty="0"/>
              <a:t>Så kommer vi til at bruge flere træpiller og mere olie og så bliver vi presset ud i store og pludselige investeringer hvilket naturligvis vil betyde væsentlige prisstigninger.</a:t>
            </a:r>
          </a:p>
          <a:p>
            <a:pPr defTabSz="876361">
              <a:defRPr/>
            </a:pPr>
            <a:endParaRPr lang="da-DK" sz="800" b="0" kern="100" dirty="0">
              <a:latin typeface="Aptos" panose="020B0004020202020204" pitchFamily="34" charset="0"/>
              <a:ea typeface="Aptos" panose="020B0004020202020204" pitchFamily="34" charset="0"/>
              <a:cs typeface="Times New Roman" panose="02020603050405020304" pitchFamily="18" charset="0"/>
            </a:endParaRPr>
          </a:p>
          <a:p>
            <a:pPr defTabSz="876361">
              <a:defRPr/>
            </a:pPr>
            <a:r>
              <a:rPr lang="da-DK" sz="800" b="0" kern="100" dirty="0">
                <a:latin typeface="Aptos" panose="020B0004020202020204" pitchFamily="34" charset="0"/>
                <a:ea typeface="Aptos" panose="020B0004020202020204" pitchFamily="34" charset="0"/>
                <a:cs typeface="Times New Roman" panose="02020603050405020304" pitchFamily="18" charset="0"/>
              </a:rPr>
              <a:t>Udvikling kræver investeringer og det er helt naturligt og helt ok, at varmeprisen i perioder er højere pga. nye investeringer.</a:t>
            </a:r>
          </a:p>
          <a:p>
            <a:pPr defTabSz="876361">
              <a:defRPr/>
            </a:pPr>
            <a:r>
              <a:rPr lang="da-DK" sz="800" b="0" dirty="0"/>
              <a:t>Men der er en styrke i at være flere</a:t>
            </a:r>
            <a:r>
              <a:rPr lang="da-DK" sz="1000" b="0" kern="100" dirty="0">
                <a:latin typeface="Aptos" panose="020B0004020202020204" pitchFamily="34" charset="0"/>
                <a:ea typeface="Aptos" panose="020B0004020202020204" pitchFamily="34" charset="0"/>
                <a:cs typeface="Times New Roman" panose="02020603050405020304" pitchFamily="18" charset="0"/>
              </a:rPr>
              <a:t> forbrugere fordi, det sikrer stabilitet og at fjernvarmeprisen kan holdes nede på længere sigt – se graf på næste slide.</a:t>
            </a:r>
          </a:p>
          <a:p>
            <a:pPr defTabSz="876361">
              <a:defRPr/>
            </a:pPr>
            <a:endParaRPr lang="da-DK" sz="1000" b="0" kern="100" dirty="0">
              <a:latin typeface="Aptos" panose="020B0004020202020204" pitchFamily="34" charset="0"/>
              <a:ea typeface="Aptos" panose="020B0004020202020204" pitchFamily="34" charset="0"/>
              <a:cs typeface="Times New Roman" panose="02020603050405020304" pitchFamily="18" charset="0"/>
            </a:endParaRPr>
          </a:p>
          <a:p>
            <a:pPr defTabSz="876361">
              <a:defRPr/>
            </a:pPr>
            <a:r>
              <a:rPr lang="da-DK" sz="800" b="0" dirty="0"/>
              <a:t>Man kan argumentere for at fjernvarmeprisen i flere år har været kunstig lav i Rønde Fjernvarme fordi der simpelthen er underinvesteret i fremtidssikring.</a:t>
            </a:r>
          </a:p>
          <a:p>
            <a:pPr defTabSz="876361">
              <a:defRPr/>
            </a:pPr>
            <a:r>
              <a:rPr lang="da-DK" sz="800" b="0" dirty="0"/>
              <a:t>Produktionskapaciteten er ikke øget siden 2014 hvor </a:t>
            </a:r>
            <a:r>
              <a:rPr lang="da-DK" sz="800" b="0" dirty="0" err="1"/>
              <a:t>pillekedlen</a:t>
            </a:r>
            <a:r>
              <a:rPr lang="da-DK" sz="800" b="0" dirty="0"/>
              <a:t> blev opstillet som en backup kedel.</a:t>
            </a:r>
          </a:p>
          <a:p>
            <a:pPr defTabSz="876361">
              <a:defRPr/>
            </a:pPr>
            <a:r>
              <a:rPr lang="da-DK" sz="800" b="0" dirty="0"/>
              <a:t>Det er ikke fordi Rønde Fjernvarme ikke har arbejdet med det – tiden har måske ikke været til det – men det mener vi den er nu.</a:t>
            </a:r>
          </a:p>
          <a:p>
            <a:pPr defTabSz="876361">
              <a:defRPr/>
            </a:pPr>
            <a:endParaRPr lang="da-DK" sz="800" b="0" dirty="0"/>
          </a:p>
          <a:p>
            <a:pPr defTabSz="876361">
              <a:defRPr/>
            </a:pPr>
            <a:r>
              <a:rPr lang="da-DK" sz="800" b="0" dirty="0"/>
              <a:t>Er der nogen der er i tvivl om vi skal udvide og øge produktionskapacitet i Rønde Fjernvarme???</a:t>
            </a:r>
          </a:p>
          <a:p>
            <a:pPr defTabSz="876361">
              <a:defRPr/>
            </a:pPr>
            <a:endParaRPr lang="da-DK" sz="800" b="0" dirty="0"/>
          </a:p>
          <a:p>
            <a:pPr defTabSz="876361">
              <a:defRPr/>
            </a:pPr>
            <a:r>
              <a:rPr lang="da-DK" sz="800" b="0" dirty="0"/>
              <a:t>Vores vision og mission er at levere driftssikker fjernvarme til en attraktiv pris med respekt for naturen og miljøet – det kan man næsten ikke være sur over?</a:t>
            </a:r>
          </a:p>
          <a:p>
            <a:pPr defTabSz="876361">
              <a:defRPr/>
            </a:pPr>
            <a:r>
              <a:rPr lang="da-DK" sz="800" b="0" dirty="0"/>
              <a:t>Som det ser ud lige nu blæser de politiske vinde mod EL – men vi er jo et biomasse baseret fjernvarmeværk – Spørgsmålet er om vi skal blive ved med kun at være det?</a:t>
            </a:r>
          </a:p>
          <a:p>
            <a:pPr defTabSz="876361">
              <a:defRPr/>
            </a:pPr>
            <a:r>
              <a:rPr lang="da-DK" sz="800" b="0" dirty="0"/>
              <a:t>Vores vision er at følge med den grønne omstilling!</a:t>
            </a:r>
          </a:p>
          <a:p>
            <a:pPr defTabSz="876361">
              <a:defRPr/>
            </a:pPr>
            <a:endParaRPr lang="da-DK" sz="800" b="0" dirty="0"/>
          </a:p>
          <a:p>
            <a:pPr defTabSz="876361">
              <a:defRPr/>
            </a:pPr>
            <a:r>
              <a:rPr lang="da-DK" sz="800" b="0" dirty="0"/>
              <a:t>Det er pudsigt at mange tror den grønne omstilling er gratis – det er den ikke men vi har et ansvar for at </a:t>
            </a:r>
            <a:r>
              <a:rPr lang="da-DK" sz="800" b="0" kern="100" dirty="0">
                <a:latin typeface="Aptos" panose="020B0004020202020204" pitchFamily="34" charset="0"/>
                <a:ea typeface="Aptos" panose="020B0004020202020204" pitchFamily="34" charset="0"/>
                <a:cs typeface="Times New Roman" panose="02020603050405020304" pitchFamily="18" charset="0"/>
              </a:rPr>
              <a:t>gøre overgangen så økonomisk ansvarlig som muligt.</a:t>
            </a:r>
          </a:p>
          <a:p>
            <a:pPr defTabSz="876361">
              <a:defRPr/>
            </a:pPr>
            <a:endParaRPr lang="da-DK" sz="800" b="0" dirty="0"/>
          </a:p>
          <a:p>
            <a:pPr defTabSz="876361">
              <a:defRPr/>
            </a:pPr>
            <a:r>
              <a:rPr lang="da-DK" sz="800" b="0" dirty="0"/>
              <a:t>Man startede med kul, gik over til olie og videre til gas herefter til biomasse og nu til EL.</a:t>
            </a:r>
          </a:p>
          <a:p>
            <a:pPr defTabSz="876361">
              <a:defRPr/>
            </a:pPr>
            <a:r>
              <a:rPr lang="da-DK" sz="800" b="0" dirty="0"/>
              <a:t>Forskellige brændsler men 1 ting er til fælles – man har tidligere lagt alle æg i en kurv – det er gået godt i perioder men kan ende med at blive meget dyrt.</a:t>
            </a:r>
          </a:p>
          <a:p>
            <a:pPr defTabSz="876361">
              <a:defRPr/>
            </a:pPr>
            <a:r>
              <a:rPr lang="da-DK" sz="800" b="0" dirty="0"/>
              <a:t>Vi kan nok ikke imødekomme det – men ved at have diversitet i produktionskapacitet kan vi bruge forskellige brændsler og tilpasse os de svingende priser der er på energi og brændsel.</a:t>
            </a:r>
          </a:p>
          <a:p>
            <a:pPr defTabSz="876361">
              <a:defRPr/>
            </a:pPr>
            <a:endParaRPr lang="da-DK" sz="800" b="0" dirty="0"/>
          </a:p>
          <a:p>
            <a:pPr defTabSz="876361">
              <a:defRPr/>
            </a:pPr>
            <a:r>
              <a:rPr lang="da-DK" sz="1000" b="0" kern="100" dirty="0">
                <a:latin typeface="Aptos" panose="020B0004020202020204" pitchFamily="34" charset="0"/>
                <a:ea typeface="Aptos" panose="020B0004020202020204" pitchFamily="34" charset="0"/>
                <a:cs typeface="Times New Roman" panose="02020603050405020304" pitchFamily="18" charset="0"/>
              </a:rPr>
              <a:t>Ved at handle nu kan vi planlægge omstillingen gradvist og minimere de økonomiske konsekvenser for forbrugerne – hvilket vi agter at gøre.</a:t>
            </a:r>
          </a:p>
          <a:p>
            <a:pPr defTabSz="876361">
              <a:defRPr/>
            </a:pPr>
            <a:endParaRPr lang="da-DK" sz="800" b="0" dirty="0"/>
          </a:p>
          <a:p>
            <a:pPr defTabSz="876361">
              <a:defRPr/>
            </a:pPr>
            <a:endParaRPr lang="da-DK" sz="800" b="0" dirty="0"/>
          </a:p>
          <a:p>
            <a:pPr defTabSz="876361">
              <a:defRPr/>
            </a:pPr>
            <a:endParaRPr lang="da-DK" sz="800" b="0" dirty="0"/>
          </a:p>
        </p:txBody>
      </p:sp>
    </p:spTree>
    <p:extLst>
      <p:ext uri="{BB962C8B-B14F-4D97-AF65-F5344CB8AC3E}">
        <p14:creationId xmlns:p14="http://schemas.microsoft.com/office/powerpoint/2010/main" val="1139600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6C7FC-6CBA-1638-DFDA-D07453176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6E293-D3CD-FB28-F83C-081E8E55E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2713B1-0466-641D-D046-496736795C5D}"/>
              </a:ext>
            </a:extLst>
          </p:cNvPr>
          <p:cNvSpPr>
            <a:spLocks noGrp="1"/>
          </p:cNvSpPr>
          <p:nvPr>
            <p:ph type="body" idx="1"/>
          </p:nvPr>
        </p:nvSpPr>
        <p:spPr/>
        <p:txBody>
          <a:bodyPr/>
          <a:lstStyle/>
          <a:p>
            <a:pPr defTabSz="876361">
              <a:defRPr/>
            </a:pPr>
            <a:r>
              <a:rPr lang="da-DK" sz="800" b="1" dirty="0"/>
              <a:t>Hvor skal vi hen? Scenarieberegninger.</a:t>
            </a:r>
          </a:p>
          <a:p>
            <a:pPr defTabSz="876361">
              <a:defRPr/>
            </a:pPr>
            <a:r>
              <a:rPr lang="da-DK" sz="800" dirty="0"/>
              <a:t>Derfor har vi endnu engang spurgt vores rådgiver Grethe Hjortbak til råds.</a:t>
            </a:r>
          </a:p>
          <a:p>
            <a:pPr defTabSz="876361">
              <a:defRPr/>
            </a:pPr>
            <a:r>
              <a:rPr lang="da-DK" sz="800" dirty="0"/>
              <a:t>Grethe har i nært </a:t>
            </a:r>
            <a:r>
              <a:rPr lang="da-DK" sz="800" b="0" dirty="0"/>
              <a:t>samarbejde med os i bestyrelsen og driften udarbejdet nogle forskellige scenarier for hvordan produktionskapaciteten kan øges.</a:t>
            </a:r>
          </a:p>
          <a:p>
            <a:pPr defTabSz="876361">
              <a:defRPr/>
            </a:pPr>
            <a:r>
              <a:rPr lang="da-DK" sz="800" b="0" dirty="0"/>
              <a:t>Vi er nået frem til frem til 5 relevante scenarier men har også et 6 scenarie på tegnebrættet til del lidt længere bane.</a:t>
            </a:r>
          </a:p>
          <a:p>
            <a:pPr defTabSz="876361">
              <a:defRPr/>
            </a:pPr>
            <a:endParaRPr lang="da-DK" sz="800" b="0" dirty="0"/>
          </a:p>
          <a:p>
            <a:pPr defTabSz="876361">
              <a:defRPr/>
            </a:pPr>
            <a:r>
              <a:rPr lang="da-DK" sz="800" b="0" dirty="0"/>
              <a:t>Scenarierne omhandler</a:t>
            </a:r>
          </a:p>
          <a:p>
            <a:pPr marL="328635" indent="-328635">
              <a:buFont typeface="+mj-lt"/>
              <a:buAutoNum type="alphaUcPeriod"/>
            </a:pPr>
            <a:r>
              <a:rPr lang="da-DK" sz="800" b="0" kern="100" dirty="0">
                <a:latin typeface="Aptos" panose="020B0004020202020204" pitchFamily="34" charset="0"/>
                <a:ea typeface="Aptos" panose="020B0004020202020204" pitchFamily="34" charset="0"/>
                <a:cs typeface="Times New Roman" panose="02020603050405020304" pitchFamily="18" charset="0"/>
              </a:rPr>
              <a:t>10 års levetidsforlængelse uden at øge kapacitet og bundet på bio, hvad gør vi om 10 år – stadig ikke muligt at udvide hverken med </a:t>
            </a:r>
            <a:r>
              <a:rPr lang="da-DK" sz="800" b="0" kern="100" dirty="0" err="1">
                <a:latin typeface="Aptos" panose="020B0004020202020204" pitchFamily="34" charset="0"/>
                <a:ea typeface="Aptos" panose="020B0004020202020204" pitchFamily="34" charset="0"/>
                <a:cs typeface="Times New Roman" panose="02020603050405020304" pitchFamily="18" charset="0"/>
              </a:rPr>
              <a:t>akkutank</a:t>
            </a:r>
            <a:r>
              <a:rPr lang="da-DK" sz="800" b="0" kern="100" dirty="0">
                <a:latin typeface="Aptos" panose="020B0004020202020204" pitchFamily="34" charset="0"/>
                <a:ea typeface="Aptos" panose="020B0004020202020204" pitchFamily="34" charset="0"/>
                <a:cs typeface="Times New Roman" panose="02020603050405020304" pitchFamily="18" charset="0"/>
              </a:rPr>
              <a:t> eller produktionsanlæg og flere forbrugere øger prisen pr. MWh.</a:t>
            </a:r>
          </a:p>
          <a:p>
            <a:pPr marL="328635" indent="-328635" defTabSz="876361">
              <a:buFont typeface="+mj-lt"/>
              <a:buAutoNum type="alphaUcPeriod"/>
              <a:defRPr/>
            </a:pPr>
            <a:r>
              <a:rPr lang="da-DK" sz="800" b="0" kern="100" dirty="0">
                <a:cs typeface="Times New Roman" panose="02020603050405020304" pitchFamily="18" charset="0"/>
              </a:rPr>
              <a:t>12MW halmværk på Skrejrupvej 9C – det er der ikke </a:t>
            </a:r>
            <a:r>
              <a:rPr lang="da-DK" sz="800" b="0" kern="100" dirty="0" err="1">
                <a:cs typeface="Times New Roman" panose="02020603050405020304" pitchFamily="18" charset="0"/>
              </a:rPr>
              <a:t>plkads</a:t>
            </a:r>
            <a:r>
              <a:rPr lang="da-DK" sz="800" b="0" kern="100" dirty="0">
                <a:cs typeface="Times New Roman" panose="02020603050405020304" pitchFamily="18" charset="0"/>
              </a:rPr>
              <a:t> til og derfor ikke muligt.</a:t>
            </a:r>
            <a:endParaRPr lang="da-DK" sz="800" b="0" kern="100" dirty="0">
              <a:latin typeface="Aptos" panose="020B0004020202020204" pitchFamily="34" charset="0"/>
              <a:ea typeface="Aptos" panose="020B0004020202020204" pitchFamily="34" charset="0"/>
              <a:cs typeface="Times New Roman" panose="02020603050405020304" pitchFamily="18" charset="0"/>
            </a:endParaRPr>
          </a:p>
          <a:p>
            <a:pPr marL="328635" indent="-328635">
              <a:buFont typeface="+mj-lt"/>
              <a:buAutoNum type="alphaUcPeriod"/>
            </a:pPr>
            <a:r>
              <a:rPr lang="da-DK" sz="800" b="0" kern="100" dirty="0">
                <a:latin typeface="Aptos" panose="020B0004020202020204" pitchFamily="34" charset="0"/>
                <a:ea typeface="Aptos" panose="020B0004020202020204" pitchFamily="34" charset="0"/>
                <a:cs typeface="Times New Roman" panose="02020603050405020304" pitchFamily="18" charset="0"/>
              </a:rPr>
              <a:t>Nyt halmværk i Korslund + </a:t>
            </a:r>
            <a:r>
              <a:rPr lang="da-DK" sz="800" b="0" kern="100" dirty="0" err="1">
                <a:latin typeface="Aptos" panose="020B0004020202020204" pitchFamily="34" charset="0"/>
                <a:ea typeface="Aptos" panose="020B0004020202020204" pitchFamily="34" charset="0"/>
                <a:cs typeface="Times New Roman" panose="02020603050405020304" pitchFamily="18" charset="0"/>
              </a:rPr>
              <a:t>akkutank</a:t>
            </a:r>
            <a:r>
              <a:rPr lang="da-DK" sz="800" b="0" kern="100" dirty="0">
                <a:latin typeface="Aptos" panose="020B0004020202020204" pitchFamily="34" charset="0"/>
                <a:ea typeface="Aptos" panose="020B0004020202020204" pitchFamily="34" charset="0"/>
                <a:cs typeface="Times New Roman" panose="02020603050405020304" pitchFamily="18" charset="0"/>
              </a:rPr>
              <a:t> på ny grund er stor investering og vi er bundet på biomasse som er dyrere end EL + politisk modvind (kunne man flytte hele anlægget fra Skrejrup til ny grund </a:t>
            </a:r>
            <a:r>
              <a:rPr lang="da-DK" sz="800" b="0" kern="100" dirty="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r>
              <a:rPr lang="da-DK" sz="800" b="0" kern="100" dirty="0">
                <a:latin typeface="Aptos" panose="020B0004020202020204" pitchFamily="34" charset="0"/>
                <a:ea typeface="Aptos" panose="020B0004020202020204" pitchFamily="34" charset="0"/>
                <a:cs typeface="Times New Roman" panose="02020603050405020304" pitchFamily="18" charset="0"/>
              </a:rPr>
              <a:t> nej).</a:t>
            </a:r>
          </a:p>
          <a:p>
            <a:pPr marL="328635" indent="-328635">
              <a:buFont typeface="+mj-lt"/>
              <a:buAutoNum type="alphaUcPeriod"/>
            </a:pPr>
            <a:r>
              <a:rPr lang="da-DK" sz="800" b="0" kern="100" dirty="0">
                <a:latin typeface="Aptos" panose="020B0004020202020204" pitchFamily="34" charset="0"/>
                <a:ea typeface="Aptos" panose="020B0004020202020204" pitchFamily="34" charset="0"/>
                <a:cs typeface="Times New Roman" panose="02020603050405020304" pitchFamily="18" charset="0"/>
              </a:rPr>
              <a:t>VP-luft/vand  i Korslund+ </a:t>
            </a:r>
            <a:r>
              <a:rPr lang="da-DK" sz="800" b="0" kern="100" dirty="0" err="1">
                <a:latin typeface="Aptos" panose="020B0004020202020204" pitchFamily="34" charset="0"/>
                <a:ea typeface="Aptos" panose="020B0004020202020204" pitchFamily="34" charset="0"/>
                <a:cs typeface="Times New Roman" panose="02020603050405020304" pitchFamily="18" charset="0"/>
              </a:rPr>
              <a:t>akkutank</a:t>
            </a:r>
            <a:r>
              <a:rPr lang="da-DK" sz="800" b="0" kern="100" dirty="0">
                <a:latin typeface="Aptos" panose="020B0004020202020204" pitchFamily="34" charset="0"/>
                <a:ea typeface="Aptos" panose="020B0004020202020204" pitchFamily="34" charset="0"/>
                <a:cs typeface="Times New Roman" panose="02020603050405020304" pitchFamily="18" charset="0"/>
              </a:rPr>
              <a:t> gør os elektrificerede samtidigt med vi kan bruge halm på det eksisterende værk når det kan betale sig. </a:t>
            </a:r>
          </a:p>
          <a:p>
            <a:pPr marL="328635" indent="-328635">
              <a:buFont typeface="+mj-lt"/>
              <a:buAutoNum type="alphaUcPeriod"/>
            </a:pPr>
            <a:r>
              <a:rPr lang="da-DK" sz="800" b="0" kern="100" dirty="0">
                <a:latin typeface="Aptos" panose="020B0004020202020204" pitchFamily="34" charset="0"/>
                <a:ea typeface="Aptos" panose="020B0004020202020204" pitchFamily="34" charset="0"/>
                <a:cs typeface="Times New Roman" panose="02020603050405020304" pitchFamily="18" charset="0"/>
              </a:rPr>
              <a:t>VP-jordvarme i Korslund + </a:t>
            </a:r>
            <a:r>
              <a:rPr lang="da-DK" sz="800" b="0" kern="100" dirty="0" err="1">
                <a:latin typeface="Aptos" panose="020B0004020202020204" pitchFamily="34" charset="0"/>
                <a:ea typeface="Aptos" panose="020B0004020202020204" pitchFamily="34" charset="0"/>
                <a:cs typeface="Times New Roman" panose="02020603050405020304" pitchFamily="18" charset="0"/>
              </a:rPr>
              <a:t>akkutank</a:t>
            </a:r>
            <a:r>
              <a:rPr lang="da-DK" sz="800" b="0" kern="100" dirty="0">
                <a:latin typeface="Aptos" panose="020B0004020202020204" pitchFamily="34" charset="0"/>
                <a:ea typeface="Aptos" panose="020B0004020202020204" pitchFamily="34" charset="0"/>
                <a:cs typeface="Times New Roman" panose="02020603050405020304" pitchFamily="18" charset="0"/>
              </a:rPr>
              <a:t> gør os elektrificerede samtidigt med vi kan bruge halm når det kan betale sig men etableres jordvarmeanlæg af denne størrelse vil det være det største i dk. </a:t>
            </a:r>
          </a:p>
          <a:p>
            <a:br>
              <a:rPr lang="da-DK" sz="800" b="0" kern="100" dirty="0">
                <a:latin typeface="Aptos" panose="020B0004020202020204" pitchFamily="34" charset="0"/>
                <a:ea typeface="Aptos" panose="020B0004020202020204" pitchFamily="34" charset="0"/>
                <a:cs typeface="Times New Roman" panose="02020603050405020304" pitchFamily="18" charset="0"/>
              </a:rPr>
            </a:br>
            <a:r>
              <a:rPr lang="da-DK" sz="800" b="0" kern="100" dirty="0">
                <a:latin typeface="Aptos" panose="020B0004020202020204" pitchFamily="34" charset="0"/>
                <a:ea typeface="Aptos" panose="020B0004020202020204" pitchFamily="34" charset="0"/>
                <a:cs typeface="Times New Roman" panose="02020603050405020304" pitchFamily="18" charset="0"/>
              </a:rPr>
              <a:t>I scenarie A+B har vi forudsat at vi bliver på Skrejrupvej 9C</a:t>
            </a:r>
          </a:p>
          <a:p>
            <a:r>
              <a:rPr lang="da-DK" sz="800" b="0" kern="100" dirty="0">
                <a:latin typeface="Aptos" panose="020B0004020202020204" pitchFamily="34" charset="0"/>
                <a:ea typeface="Aptos" panose="020B0004020202020204" pitchFamily="34" charset="0"/>
                <a:cs typeface="Times New Roman" panose="02020603050405020304" pitchFamily="18" charset="0"/>
              </a:rPr>
              <a:t>I scenarie C+D+E har vi forudsat at der opstilles ny produktionskapacitet i Korslund som medfører en transmissionsledning til Skrejrup eller til det eksisterende net.</a:t>
            </a:r>
          </a:p>
          <a:p>
            <a:r>
              <a:rPr lang="da-DK" sz="800" b="0" kern="100" dirty="0">
                <a:latin typeface="Aptos" panose="020B0004020202020204" pitchFamily="34" charset="0"/>
                <a:ea typeface="Aptos" panose="020B0004020202020204" pitchFamily="34" charset="0"/>
                <a:cs typeface="Times New Roman" panose="02020603050405020304" pitchFamily="18" charset="0"/>
              </a:rPr>
              <a:t>I alle scenarierne bevares den eksisterende produktion på Skrejrupvej 9C, herunder også kontor og personalefaciliter og backup.</a:t>
            </a:r>
          </a:p>
          <a:p>
            <a:endParaRPr lang="da-DK" sz="800" b="0" dirty="0"/>
          </a:p>
          <a:p>
            <a:r>
              <a:rPr lang="da-DK" sz="800" b="0" dirty="0"/>
              <a:t>For at afdække alle muligheder har vi undersøgt geotermisk varme men det er ikke interessant for et lille værk som vores bl.a. på meget høje investeringer og stor risiko for ”fejlinvesteringer” / ingen garanti for det virker.</a:t>
            </a:r>
          </a:p>
          <a:p>
            <a:r>
              <a:rPr lang="da-DK" sz="800" b="0" dirty="0"/>
              <a:t>Vi skal ikke være ”</a:t>
            </a:r>
            <a:r>
              <a:rPr lang="da-DK" sz="800" b="0" dirty="0" err="1"/>
              <a:t>first</a:t>
            </a:r>
            <a:r>
              <a:rPr lang="da-DK" sz="800" b="0" dirty="0"/>
              <a:t> </a:t>
            </a:r>
            <a:r>
              <a:rPr lang="da-DK" sz="800" b="0" dirty="0" err="1"/>
              <a:t>movers</a:t>
            </a:r>
            <a:r>
              <a:rPr lang="da-DK" sz="800" b="0" dirty="0"/>
              <a:t>” - lad hellere de store udvikle teknologien.</a:t>
            </a:r>
          </a:p>
          <a:p>
            <a:endParaRPr lang="da-DK" sz="800" b="0" dirty="0"/>
          </a:p>
          <a:p>
            <a:r>
              <a:rPr lang="da-DK" sz="800" b="0" dirty="0"/>
              <a:t>Priserne i scenarierne er i et stort omfang indhentet ved leverandørforespørgsler og dialog men nogle priser er fortsat estimater.</a:t>
            </a:r>
          </a:p>
          <a:p>
            <a:r>
              <a:rPr lang="da-DK" sz="800" b="0" dirty="0"/>
              <a:t>Derfor arbejder vi videre med at kvalificere priserne og arbejder os hen mod den ”rigtige” løsning.</a:t>
            </a:r>
          </a:p>
        </p:txBody>
      </p:sp>
    </p:spTree>
    <p:extLst>
      <p:ext uri="{BB962C8B-B14F-4D97-AF65-F5344CB8AC3E}">
        <p14:creationId xmlns:p14="http://schemas.microsoft.com/office/powerpoint/2010/main" val="2353890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81190" y="3085764"/>
            <a:ext cx="11029615" cy="284720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581194" y="2495445"/>
            <a:ext cx="10993546" cy="590321"/>
          </a:xfrm>
        </p:spPr>
        <p:txBody>
          <a:bodyPr anchor="t">
            <a:normAutofit/>
          </a:bodyPr>
          <a:lstStyle>
            <a:lvl1pPr marL="0" indent="0" algn="l">
              <a:buNone/>
              <a:defRPr sz="1600" cap="none">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76661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251861"/>
          </a:xfrm>
        </p:spPr>
        <p:txBody>
          <a:bodyPr anchor="t"/>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5957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chor="t">
            <a:normAutofit/>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416039" y="2228003"/>
            <a:ext cx="5194769" cy="3633047"/>
          </a:xfrm>
        </p:spPr>
        <p:txBody>
          <a:bodyPr anchor="t">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5861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74915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3532975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hasCustomPrompt="1"/>
          </p:nvPr>
        </p:nvSpPr>
        <p:spPr>
          <a:xfrm>
            <a:off x="606056" y="1070901"/>
            <a:ext cx="11015330" cy="1499616"/>
          </a:xfrm>
        </p:spPr>
        <p:txBody>
          <a:bodyPr>
            <a:noAutofit/>
          </a:bodyPr>
          <a:lstStyle>
            <a:lvl1pPr>
              <a:defRPr/>
            </a:lvl1pPr>
          </a:lstStyle>
          <a:p>
            <a:r>
              <a:rPr lang="en-US" dirty="0"/>
              <a:t>Click to add title</a:t>
            </a:r>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hasCustomPrompt="1"/>
          </p:nvPr>
        </p:nvSpPr>
        <p:spPr>
          <a:xfrm>
            <a:off x="606056" y="2945220"/>
            <a:ext cx="11015330" cy="2841880"/>
          </a:xfrm>
          <a:solidFill>
            <a:schemeClr val="accent2"/>
          </a:solidFill>
        </p:spPr>
        <p:txBody>
          <a:bodyPr anchor="t" anchorCtr="0">
            <a:normAutofit/>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2228195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581247" y="1031358"/>
            <a:ext cx="3533553" cy="1709572"/>
          </a:xfrm>
        </p:spPr>
        <p:txBody>
          <a:bodyPr>
            <a:noAutofit/>
          </a:bodyPr>
          <a:lstStyle>
            <a:lvl1pPr>
              <a:defRPr/>
            </a:lvl1pPr>
          </a:lstStyle>
          <a:p>
            <a:r>
              <a:rPr lang="en-US" dirty="0"/>
              <a:t>Click to edit Master title style</a:t>
            </a:r>
          </a:p>
        </p:txBody>
      </p:sp>
      <p:sp>
        <p:nvSpPr>
          <p:cNvPr id="2" name="Content Placeholder 5">
            <a:extLst>
              <a:ext uri="{FF2B5EF4-FFF2-40B4-BE49-F238E27FC236}">
                <a16:creationId xmlns:a16="http://schemas.microsoft.com/office/drawing/2014/main" id="{FC87D77D-2EA4-028B-1ACF-E1120CE8F0E0}"/>
              </a:ext>
            </a:extLst>
          </p:cNvPr>
          <p:cNvSpPr>
            <a:spLocks noGrp="1"/>
          </p:cNvSpPr>
          <p:nvPr>
            <p:ph sz="quarter" idx="4" hasCustomPrompt="1"/>
          </p:nvPr>
        </p:nvSpPr>
        <p:spPr>
          <a:xfrm>
            <a:off x="581247" y="2862470"/>
            <a:ext cx="3533553" cy="2974804"/>
          </a:xfrm>
        </p:spPr>
        <p:txBody>
          <a:bodyPr anchor="t" anchorCtr="0">
            <a:normAutofit/>
          </a:bodyPr>
          <a:lstStyle>
            <a:lvl1pPr marL="0" indent="0">
              <a:buNone/>
              <a:defRPr/>
            </a:lvl1pPr>
          </a:lstStyle>
          <a:p>
            <a:pPr lvl="0"/>
            <a:r>
              <a:rPr lang="en-US" dirty="0"/>
              <a:t>Click to add text </a:t>
            </a:r>
          </a:p>
          <a:p>
            <a:pPr lvl="1"/>
            <a:r>
              <a:rPr lang="en-US" dirty="0"/>
              <a:t>Second level</a:t>
            </a:r>
          </a:p>
          <a:p>
            <a:pPr lvl="2"/>
            <a:r>
              <a:rPr lang="en-US" dirty="0"/>
              <a:t>Third level</a:t>
            </a:r>
          </a:p>
          <a:p>
            <a:pPr lvl="3"/>
            <a:endParaRPr lang="en-US" dirty="0"/>
          </a:p>
        </p:txBody>
      </p:sp>
      <p:sp>
        <p:nvSpPr>
          <p:cNvPr id="4" name="Picture Placeholder 3">
            <a:extLst>
              <a:ext uri="{FF2B5EF4-FFF2-40B4-BE49-F238E27FC236}">
                <a16:creationId xmlns:a16="http://schemas.microsoft.com/office/drawing/2014/main" id="{CCFA45C0-9EBE-13AF-9B5D-9D5F4BF223E0}"/>
              </a:ext>
            </a:extLst>
          </p:cNvPr>
          <p:cNvSpPr>
            <a:spLocks noGrp="1"/>
          </p:cNvSpPr>
          <p:nvPr>
            <p:ph type="pic" sz="quarter" idx="13" hasCustomPrompt="1"/>
          </p:nvPr>
        </p:nvSpPr>
        <p:spPr>
          <a:xfrm>
            <a:off x="4465673" y="1031358"/>
            <a:ext cx="7145079" cy="4805916"/>
          </a:xfrm>
          <a:custGeom>
            <a:avLst/>
            <a:gdLst>
              <a:gd name="connsiteX0" fmla="*/ 3800341 w 7491984"/>
              <a:gd name="connsiteY0" fmla="*/ 0 h 5751576"/>
              <a:gd name="connsiteX1" fmla="*/ 7491984 w 7491984"/>
              <a:gd name="connsiteY1" fmla="*/ 0 h 5751576"/>
              <a:gd name="connsiteX2" fmla="*/ 7491984 w 7491984"/>
              <a:gd name="connsiteY2" fmla="*/ 5751576 h 5751576"/>
              <a:gd name="connsiteX3" fmla="*/ 3800341 w 7491984"/>
              <a:gd name="connsiteY3" fmla="*/ 5751576 h 5751576"/>
              <a:gd name="connsiteX4" fmla="*/ 0 w 7491984"/>
              <a:gd name="connsiteY4" fmla="*/ 0 h 5751576"/>
              <a:gd name="connsiteX5" fmla="*/ 3696432 w 7491984"/>
              <a:gd name="connsiteY5" fmla="*/ 0 h 5751576"/>
              <a:gd name="connsiteX6" fmla="*/ 3696432 w 7491984"/>
              <a:gd name="connsiteY6" fmla="*/ 5751576 h 5751576"/>
              <a:gd name="connsiteX7" fmla="*/ 0 w 7491984"/>
              <a:gd name="connsiteY7" fmla="*/ 5751576 h 57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1984" h="5751576">
                <a:moveTo>
                  <a:pt x="3800341" y="0"/>
                </a:moveTo>
                <a:lnTo>
                  <a:pt x="7491984" y="0"/>
                </a:lnTo>
                <a:lnTo>
                  <a:pt x="7491984" y="5751576"/>
                </a:lnTo>
                <a:lnTo>
                  <a:pt x="3800341" y="5751576"/>
                </a:lnTo>
                <a:close/>
                <a:moveTo>
                  <a:pt x="0" y="0"/>
                </a:moveTo>
                <a:lnTo>
                  <a:pt x="3696432" y="0"/>
                </a:lnTo>
                <a:lnTo>
                  <a:pt x="3696432" y="5751576"/>
                </a:lnTo>
                <a:lnTo>
                  <a:pt x="0" y="575157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2103417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ntroduction bottom">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hasCustomPrompt="1"/>
          </p:nvPr>
        </p:nvSpPr>
        <p:spPr>
          <a:xfrm>
            <a:off x="581192" y="2878091"/>
            <a:ext cx="3605797" cy="2906483"/>
          </a:xfrm>
        </p:spPr>
        <p:txBody>
          <a:bodyPr tIns="182880" bIns="182880" anchor="ctr" anchorCtr="0">
            <a:noAutofit/>
          </a:bodyPr>
          <a:lstStyle/>
          <a:p>
            <a:r>
              <a:rPr lang="en-US" dirty="0"/>
              <a:t>Click to add title</a:t>
            </a:r>
            <a:endParaRPr lang="en-US" dirty="0">
              <a:solidFill>
                <a:schemeClr val="tx2"/>
              </a:solidFill>
            </a:endParaRPr>
          </a:p>
        </p:txBody>
      </p:sp>
      <p:sp>
        <p:nvSpPr>
          <p:cNvPr id="3" name="Picture Placeholder 2">
            <a:extLst>
              <a:ext uri="{FF2B5EF4-FFF2-40B4-BE49-F238E27FC236}">
                <a16:creationId xmlns:a16="http://schemas.microsoft.com/office/drawing/2014/main" id="{130F1D2B-CBE7-6279-2158-7A9F3B5D5C61}"/>
              </a:ext>
            </a:extLst>
          </p:cNvPr>
          <p:cNvSpPr>
            <a:spLocks noGrp="1"/>
          </p:cNvSpPr>
          <p:nvPr>
            <p:ph type="pic" sz="quarter" idx="19" hasCustomPrompt="1"/>
          </p:nvPr>
        </p:nvSpPr>
        <p:spPr>
          <a:xfrm>
            <a:off x="581192" y="914400"/>
            <a:ext cx="11029616" cy="1895856"/>
          </a:xfrm>
          <a:custGeom>
            <a:avLst/>
            <a:gdLst>
              <a:gd name="connsiteX0" fmla="*/ 3783068 w 11267440"/>
              <a:gd name="connsiteY0" fmla="*/ 0 h 2139696"/>
              <a:gd name="connsiteX1" fmla="*/ 11267440 w 11267440"/>
              <a:gd name="connsiteY1" fmla="*/ 0 h 2139696"/>
              <a:gd name="connsiteX2" fmla="*/ 11267440 w 11267440"/>
              <a:gd name="connsiteY2" fmla="*/ 2139696 h 2139696"/>
              <a:gd name="connsiteX3" fmla="*/ 3783068 w 11267440"/>
              <a:gd name="connsiteY3" fmla="*/ 2139696 h 2139696"/>
              <a:gd name="connsiteX4" fmla="*/ 0 w 11267440"/>
              <a:gd name="connsiteY4" fmla="*/ 0 h 2139696"/>
              <a:gd name="connsiteX5" fmla="*/ 3677799 w 11267440"/>
              <a:gd name="connsiteY5" fmla="*/ 0 h 2139696"/>
              <a:gd name="connsiteX6" fmla="*/ 3677799 w 11267440"/>
              <a:gd name="connsiteY6" fmla="*/ 2139696 h 2139696"/>
              <a:gd name="connsiteX7" fmla="*/ 0 w 11267440"/>
              <a:gd name="connsiteY7" fmla="*/ 2139696 h 2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7440" h="2139696">
                <a:moveTo>
                  <a:pt x="3783068" y="0"/>
                </a:moveTo>
                <a:lnTo>
                  <a:pt x="11267440" y="0"/>
                </a:lnTo>
                <a:lnTo>
                  <a:pt x="11267440" y="2139696"/>
                </a:lnTo>
                <a:lnTo>
                  <a:pt x="3783068" y="2139696"/>
                </a:lnTo>
                <a:close/>
                <a:moveTo>
                  <a:pt x="0" y="0"/>
                </a:moveTo>
                <a:lnTo>
                  <a:pt x="3677799" y="0"/>
                </a:lnTo>
                <a:lnTo>
                  <a:pt x="3677799" y="2139696"/>
                </a:lnTo>
                <a:lnTo>
                  <a:pt x="0" y="213969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7" name="Content Placeholder 5">
            <a:extLst>
              <a:ext uri="{FF2B5EF4-FFF2-40B4-BE49-F238E27FC236}">
                <a16:creationId xmlns:a16="http://schemas.microsoft.com/office/drawing/2014/main" id="{135EE74D-5A60-B83C-5C2D-7B6FEA778FCB}"/>
              </a:ext>
            </a:extLst>
          </p:cNvPr>
          <p:cNvSpPr>
            <a:spLocks noGrp="1"/>
          </p:cNvSpPr>
          <p:nvPr>
            <p:ph sz="quarter" idx="4"/>
          </p:nvPr>
        </p:nvSpPr>
        <p:spPr>
          <a:xfrm>
            <a:off x="4305827" y="2878091"/>
            <a:ext cx="7304981" cy="2906483"/>
          </a:xfrm>
        </p:spPr>
        <p:txBody>
          <a:bodyPr anchor="t" anchorCtr="0">
            <a:normAutofit/>
          </a:bodyPr>
          <a:lstStyle>
            <a:lvl1pPr marL="168275" indent="-168275">
              <a:buFont typeface="Arial" panose="020B0604020202020204" pitchFamily="34" charset="0"/>
              <a:buChar char="•"/>
              <a:defRPr/>
            </a:lvl1pPr>
            <a:lvl2pPr marL="288925" indent="-120650">
              <a:buFont typeface="Arial" panose="020B0604020202020204" pitchFamily="34" charset="0"/>
              <a:buChar char="•"/>
              <a:defRPr/>
            </a:lvl2pPr>
            <a:lvl3pPr marL="396875" indent="-107950">
              <a:buFont typeface="Arial" panose="020B0604020202020204" pitchFamily="34" charset="0"/>
              <a:buChar char="•"/>
              <a:defRPr/>
            </a:lvl3pPr>
            <a:lvl4pPr marL="283464" indent="-283464">
              <a:buFont typeface="Arial" panose="020B0604020202020204" pitchFamily="34" charset="0"/>
              <a:buChar char="•"/>
              <a:defRPr/>
            </a:lvl4pPr>
            <a:lvl5pPr marL="283464" indent="-283464">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48583640"/>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596347" y="983973"/>
            <a:ext cx="3538773" cy="1808922"/>
          </a:xfrm>
        </p:spPr>
        <p:txBody>
          <a:bodyPr>
            <a:noAutofit/>
          </a:bodyPr>
          <a:lstStyle>
            <a:lvl1pPr algn="l">
              <a:defRPr/>
            </a:lvl1pPr>
          </a:lstStyle>
          <a:p>
            <a:r>
              <a:rPr lang="en-US" noProof="0" dirty="0"/>
              <a:t>Click to edit Master title style</a:t>
            </a:r>
          </a:p>
        </p:txBody>
      </p:sp>
      <p:sp>
        <p:nvSpPr>
          <p:cNvPr id="2" name="Content Placeholder 5">
            <a:extLst>
              <a:ext uri="{FF2B5EF4-FFF2-40B4-BE49-F238E27FC236}">
                <a16:creationId xmlns:a16="http://schemas.microsoft.com/office/drawing/2014/main" id="{5A0AD703-0A43-5323-CCB2-832D424EF2DB}"/>
              </a:ext>
            </a:extLst>
          </p:cNvPr>
          <p:cNvSpPr>
            <a:spLocks noGrp="1"/>
          </p:cNvSpPr>
          <p:nvPr>
            <p:ph sz="quarter" idx="4" hasCustomPrompt="1"/>
          </p:nvPr>
        </p:nvSpPr>
        <p:spPr>
          <a:xfrm>
            <a:off x="596347" y="2862479"/>
            <a:ext cx="3538774" cy="2832643"/>
          </a:xfrm>
        </p:spPr>
        <p:txBody>
          <a:bodyPr anchor="t" anchorCtr="0">
            <a:normAutofit/>
          </a:bodyPr>
          <a:lstStyle>
            <a:lvl1pPr marL="0" indent="0">
              <a:buNone/>
              <a:defRPr/>
            </a:lvl1pPr>
          </a:lstStyle>
          <a:p>
            <a:pPr lvl="0"/>
            <a:r>
              <a:rPr lang="en-US" noProof="0" dirty="0"/>
              <a:t>Click to add text </a:t>
            </a:r>
          </a:p>
          <a:p>
            <a:pPr lvl="1"/>
            <a:r>
              <a:rPr lang="en-US" noProof="0" dirty="0"/>
              <a:t>Second level</a:t>
            </a:r>
          </a:p>
          <a:p>
            <a:pPr lvl="2"/>
            <a:r>
              <a:rPr lang="en-US" noProof="0" dirty="0"/>
              <a:t>Third level</a:t>
            </a:r>
          </a:p>
        </p:txBody>
      </p:sp>
      <p:sp>
        <p:nvSpPr>
          <p:cNvPr id="4" name="Picture Placeholder 3">
            <a:extLst>
              <a:ext uri="{FF2B5EF4-FFF2-40B4-BE49-F238E27FC236}">
                <a16:creationId xmlns:a16="http://schemas.microsoft.com/office/drawing/2014/main" id="{4627B629-9CBE-3ECF-2D88-F07AACD0374E}"/>
              </a:ext>
            </a:extLst>
          </p:cNvPr>
          <p:cNvSpPr>
            <a:spLocks noGrp="1"/>
          </p:cNvSpPr>
          <p:nvPr>
            <p:ph type="pic" sz="quarter" idx="13" hasCustomPrompt="1"/>
          </p:nvPr>
        </p:nvSpPr>
        <p:spPr>
          <a:xfrm>
            <a:off x="4212092" y="983973"/>
            <a:ext cx="7383561" cy="4711149"/>
          </a:xfrm>
          <a:custGeom>
            <a:avLst/>
            <a:gdLst>
              <a:gd name="connsiteX0" fmla="*/ 3803282 w 7497880"/>
              <a:gd name="connsiteY0" fmla="*/ 0 h 5687344"/>
              <a:gd name="connsiteX1" fmla="*/ 7497880 w 7497880"/>
              <a:gd name="connsiteY1" fmla="*/ 0 h 5687344"/>
              <a:gd name="connsiteX2" fmla="*/ 7497880 w 7497880"/>
              <a:gd name="connsiteY2" fmla="*/ 4581885 h 5687344"/>
              <a:gd name="connsiteX3" fmla="*/ 3803282 w 7497880"/>
              <a:gd name="connsiteY3" fmla="*/ 4581885 h 5687344"/>
              <a:gd name="connsiteX4" fmla="*/ 0 w 7497880"/>
              <a:gd name="connsiteY4" fmla="*/ 0 h 5687344"/>
              <a:gd name="connsiteX5" fmla="*/ 3699373 w 7497880"/>
              <a:gd name="connsiteY5" fmla="*/ 0 h 5687344"/>
              <a:gd name="connsiteX6" fmla="*/ 3699373 w 7497880"/>
              <a:gd name="connsiteY6" fmla="*/ 4581885 h 5687344"/>
              <a:gd name="connsiteX7" fmla="*/ 2 w 7497880"/>
              <a:gd name="connsiteY7" fmla="*/ 4581885 h 5687344"/>
              <a:gd name="connsiteX8" fmla="*/ 2 w 7497880"/>
              <a:gd name="connsiteY8" fmla="*/ 4679200 h 5687344"/>
              <a:gd name="connsiteX9" fmla="*/ 3699373 w 7497880"/>
              <a:gd name="connsiteY9" fmla="*/ 4679200 h 5687344"/>
              <a:gd name="connsiteX10" fmla="*/ 3699373 w 7497880"/>
              <a:gd name="connsiteY10" fmla="*/ 5679350 h 5687344"/>
              <a:gd name="connsiteX11" fmla="*/ 3803282 w 7497880"/>
              <a:gd name="connsiteY11" fmla="*/ 5679350 h 5687344"/>
              <a:gd name="connsiteX12" fmla="*/ 3803282 w 7497880"/>
              <a:gd name="connsiteY12" fmla="*/ 4679200 h 5687344"/>
              <a:gd name="connsiteX13" fmla="*/ 7497880 w 7497880"/>
              <a:gd name="connsiteY13" fmla="*/ 4679200 h 5687344"/>
              <a:gd name="connsiteX14" fmla="*/ 7497880 w 7497880"/>
              <a:gd name="connsiteY14" fmla="*/ 5687344 h 5687344"/>
              <a:gd name="connsiteX15" fmla="*/ 0 w 7497880"/>
              <a:gd name="connsiteY15" fmla="*/ 5687344 h 568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97880" h="5687344">
                <a:moveTo>
                  <a:pt x="3803282" y="0"/>
                </a:moveTo>
                <a:lnTo>
                  <a:pt x="7497880" y="0"/>
                </a:lnTo>
                <a:lnTo>
                  <a:pt x="7497880" y="4581885"/>
                </a:lnTo>
                <a:lnTo>
                  <a:pt x="3803282" y="4581885"/>
                </a:lnTo>
                <a:close/>
                <a:moveTo>
                  <a:pt x="0" y="0"/>
                </a:moveTo>
                <a:lnTo>
                  <a:pt x="3699373" y="0"/>
                </a:lnTo>
                <a:lnTo>
                  <a:pt x="3699373" y="4581885"/>
                </a:lnTo>
                <a:lnTo>
                  <a:pt x="2" y="4581885"/>
                </a:lnTo>
                <a:lnTo>
                  <a:pt x="2" y="4679200"/>
                </a:lnTo>
                <a:lnTo>
                  <a:pt x="3699373" y="4679200"/>
                </a:lnTo>
                <a:lnTo>
                  <a:pt x="3699373" y="5679350"/>
                </a:lnTo>
                <a:lnTo>
                  <a:pt x="3803282" y="5679350"/>
                </a:lnTo>
                <a:lnTo>
                  <a:pt x="3803282" y="4679200"/>
                </a:lnTo>
                <a:lnTo>
                  <a:pt x="7497880" y="4679200"/>
                </a:lnTo>
                <a:lnTo>
                  <a:pt x="7497880" y="5687344"/>
                </a:lnTo>
                <a:lnTo>
                  <a:pt x="0" y="5687344"/>
                </a:lnTo>
                <a:close/>
              </a:path>
            </a:pathLst>
          </a:custGeom>
          <a:solidFill>
            <a:schemeClr val="accent2"/>
          </a:solidFill>
        </p:spPr>
        <p:txBody>
          <a:bodyPr wrap="square" anchor="t">
            <a:noAutofit/>
          </a:bodyPr>
          <a:lstStyle>
            <a:lvl1pPr marL="0" indent="0" algn="ctr">
              <a:buNone/>
              <a:defRPr/>
            </a:lvl1pPr>
          </a:lstStyle>
          <a:p>
            <a:r>
              <a:rPr lang="en-US" noProof="0" dirty="0"/>
              <a:t>Click to add picture</a:t>
            </a:r>
          </a:p>
        </p:txBody>
      </p:sp>
    </p:spTree>
    <p:extLst>
      <p:ext uri="{BB962C8B-B14F-4D97-AF65-F5344CB8AC3E}">
        <p14:creationId xmlns:p14="http://schemas.microsoft.com/office/powerpoint/2010/main" val="3289231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098" y="310209"/>
            <a:ext cx="1112170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88" y="1839434"/>
            <a:ext cx="11029620" cy="3795822"/>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8" name="Rectangle 7">
            <a:extLst>
              <a:ext uri="{FF2B5EF4-FFF2-40B4-BE49-F238E27FC236}">
                <a16:creationId xmlns:a16="http://schemas.microsoft.com/office/drawing/2014/main" id="{09DF259B-1168-B954-21F8-A08A3C462F3C}"/>
              </a:ext>
            </a:extLst>
          </p:cNvPr>
          <p:cNvSpPr/>
          <p:nvPr/>
        </p:nvSpPr>
        <p:spPr>
          <a:xfrm>
            <a:off x="581188" y="565764"/>
            <a:ext cx="2470354" cy="45719"/>
          </a:xfrm>
          <a:prstGeom prst="rect">
            <a:avLst/>
          </a:prstGeom>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pic>
        <p:nvPicPr>
          <p:cNvPr id="16" name="Billede 1" descr="Et billede, der indeholder Grafik, symbol, logo, Font/skrifttype&#10;&#10;Automatisk genereret beskrivelse">
            <a:extLst>
              <a:ext uri="{FF2B5EF4-FFF2-40B4-BE49-F238E27FC236}">
                <a16:creationId xmlns:a16="http://schemas.microsoft.com/office/drawing/2014/main" id="{D40EDBAA-E771-8AD4-7031-25A7451A723D}"/>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507335" y="5988050"/>
            <a:ext cx="1103469" cy="714374"/>
          </a:xfrm>
          <a:prstGeom prst="rect">
            <a:avLst/>
          </a:prstGeom>
          <a:noFill/>
        </p:spPr>
      </p:pic>
      <p:sp>
        <p:nvSpPr>
          <p:cNvPr id="18" name="Rectangle 17">
            <a:extLst>
              <a:ext uri="{FF2B5EF4-FFF2-40B4-BE49-F238E27FC236}">
                <a16:creationId xmlns:a16="http://schemas.microsoft.com/office/drawing/2014/main" id="{3FF08B09-3BEF-5F3F-FEA5-F20CAEA9DD49}"/>
              </a:ext>
            </a:extLst>
          </p:cNvPr>
          <p:cNvSpPr/>
          <p:nvPr userDrawn="1"/>
        </p:nvSpPr>
        <p:spPr>
          <a:xfrm>
            <a:off x="581188" y="460058"/>
            <a:ext cx="2470354" cy="105706"/>
          </a:xfrm>
          <a:prstGeom prst="rect">
            <a:avLst/>
          </a:prstGeom>
          <a:solidFill>
            <a:schemeClr val="accent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91055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3" r:id="rId3"/>
    <p:sldLayoutId id="2147483804" r:id="rId4"/>
    <p:sldLayoutId id="2147483805" r:id="rId5"/>
    <p:sldLayoutId id="2147483811" r:id="rId6"/>
    <p:sldLayoutId id="2147483812" r:id="rId7"/>
    <p:sldLayoutId id="2147483815" r:id="rId8"/>
    <p:sldLayoutId id="2147483822" r:id="rId9"/>
  </p:sldLayoutIdLst>
  <p:hf hdr="0" ftr="0" dt="0"/>
  <p:txStyles>
    <p:title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69863" indent="-169863"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1333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744538" indent="-115888"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chart" Target="../charts/chart1.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9F0267-9D1C-BDA9-A152-B01CD379FC92}"/>
              </a:ext>
            </a:extLst>
          </p:cNvPr>
          <p:cNvSpPr>
            <a:spLocks noGrp="1"/>
          </p:cNvSpPr>
          <p:nvPr>
            <p:ph type="ctrTitle"/>
          </p:nvPr>
        </p:nvSpPr>
        <p:spPr>
          <a:xfrm>
            <a:off x="471761" y="1062017"/>
            <a:ext cx="11113010" cy="802661"/>
          </a:xfrm>
        </p:spPr>
        <p:txBody>
          <a:bodyPr/>
          <a:lstStyle/>
          <a:p>
            <a:r>
              <a:rPr lang="en-US" dirty="0" err="1"/>
              <a:t>Velkommen</a:t>
            </a:r>
            <a:r>
              <a:rPr lang="en-US" dirty="0"/>
              <a:t> </a:t>
            </a:r>
            <a:r>
              <a:rPr lang="en-US" dirty="0" err="1"/>
              <a:t>til</a:t>
            </a:r>
            <a:r>
              <a:rPr lang="en-US" dirty="0"/>
              <a:t> </a:t>
            </a:r>
            <a:r>
              <a:rPr lang="en-US" dirty="0" err="1"/>
              <a:t>generalforsamling</a:t>
            </a:r>
            <a:r>
              <a:rPr lang="en-US" dirty="0"/>
              <a:t> i Rønde Fjernvarme 2025</a:t>
            </a:r>
            <a:br>
              <a:rPr lang="en-US" dirty="0"/>
            </a:br>
            <a:r>
              <a:rPr lang="en-US" dirty="0"/>
              <a:t>              </a:t>
            </a:r>
            <a:r>
              <a:rPr lang="en-US" sz="2400" dirty="0" err="1">
                <a:solidFill>
                  <a:schemeClr val="accent1"/>
                </a:solidFill>
              </a:rPr>
              <a:t>Værsgo</a:t>
            </a:r>
            <a:r>
              <a:rPr lang="en-US" sz="2400" dirty="0">
                <a:solidFill>
                  <a:schemeClr val="accent1"/>
                </a:solidFill>
              </a:rPr>
              <a:t> at </a:t>
            </a:r>
            <a:r>
              <a:rPr lang="en-US" sz="2400" dirty="0" err="1">
                <a:solidFill>
                  <a:schemeClr val="accent1"/>
                </a:solidFill>
              </a:rPr>
              <a:t>spis</a:t>
            </a:r>
            <a:r>
              <a:rPr lang="en-US" sz="2400" dirty="0">
                <a:solidFill>
                  <a:schemeClr val="accent1"/>
                </a:solidFill>
              </a:rPr>
              <a:t> </a:t>
            </a:r>
            <a:r>
              <a:rPr lang="en-US" sz="2400" dirty="0" err="1">
                <a:solidFill>
                  <a:schemeClr val="accent1"/>
                </a:solidFill>
              </a:rPr>
              <a:t>indtil</a:t>
            </a:r>
            <a:r>
              <a:rPr lang="en-US" sz="2400" dirty="0">
                <a:solidFill>
                  <a:schemeClr val="accent1"/>
                </a:solidFill>
              </a:rPr>
              <a:t> kl.18.00, </a:t>
            </a:r>
            <a:r>
              <a:rPr lang="en-US" sz="2400" dirty="0" err="1">
                <a:solidFill>
                  <a:schemeClr val="accent1"/>
                </a:solidFill>
              </a:rPr>
              <a:t>hvor</a:t>
            </a:r>
            <a:r>
              <a:rPr lang="en-US" sz="2400" dirty="0">
                <a:solidFill>
                  <a:schemeClr val="accent1"/>
                </a:solidFill>
              </a:rPr>
              <a:t> </a:t>
            </a:r>
            <a:r>
              <a:rPr lang="en-US" sz="2400" dirty="0" err="1">
                <a:solidFill>
                  <a:schemeClr val="accent1"/>
                </a:solidFill>
              </a:rPr>
              <a:t>generalforsamlingen</a:t>
            </a:r>
            <a:r>
              <a:rPr lang="en-US" sz="2400" dirty="0">
                <a:solidFill>
                  <a:schemeClr val="accent1"/>
                </a:solidFill>
              </a:rPr>
              <a:t> starter</a:t>
            </a:r>
          </a:p>
        </p:txBody>
      </p:sp>
      <p:pic>
        <p:nvPicPr>
          <p:cNvPr id="5" name="Billede 4" descr="Et billede, der indeholder sky, bygning, maleri, udendørs&#10;&#10;Indhold genereret af kunstig intelligens kan være forkert.">
            <a:extLst>
              <a:ext uri="{FF2B5EF4-FFF2-40B4-BE49-F238E27FC236}">
                <a16:creationId xmlns:a16="http://schemas.microsoft.com/office/drawing/2014/main" id="{1D0CA77B-43E0-8019-587A-1744364E3D4B}"/>
              </a:ext>
            </a:extLst>
          </p:cNvPr>
          <p:cNvPicPr>
            <a:picLocks noChangeAspect="1"/>
          </p:cNvPicPr>
          <p:nvPr/>
        </p:nvPicPr>
        <p:blipFill>
          <a:blip r:embed="rId3"/>
          <a:stretch>
            <a:fillRect/>
          </a:stretch>
        </p:blipFill>
        <p:spPr>
          <a:xfrm>
            <a:off x="2832411" y="2192056"/>
            <a:ext cx="5850110" cy="4387583"/>
          </a:xfrm>
          <a:prstGeom prst="rect">
            <a:avLst/>
          </a:prstGeom>
        </p:spPr>
      </p:pic>
      <p:sp>
        <p:nvSpPr>
          <p:cNvPr id="2" name="Content Placeholder 9">
            <a:extLst>
              <a:ext uri="{FF2B5EF4-FFF2-40B4-BE49-F238E27FC236}">
                <a16:creationId xmlns:a16="http://schemas.microsoft.com/office/drawing/2014/main" id="{EACC2568-ACD6-1E70-3563-62DE974C3551}"/>
              </a:ext>
            </a:extLst>
          </p:cNvPr>
          <p:cNvSpPr txBox="1">
            <a:spLocks/>
          </p:cNvSpPr>
          <p:nvPr/>
        </p:nvSpPr>
        <p:spPr>
          <a:xfrm>
            <a:off x="9009709" y="2426974"/>
            <a:ext cx="2980703" cy="1478472"/>
          </a:xfrm>
          <a:prstGeom prst="rect">
            <a:avLst/>
          </a:prstGeom>
        </p:spPr>
        <p:txBody>
          <a:bodyPr vert="horz" lIns="91440" tIns="45720" rIns="91440" bIns="45720" rtlCol="0" anchor="t" anchorCtr="0">
            <a:normAutofit/>
          </a:bodyPr>
          <a:lstStyle>
            <a:lvl1pPr marL="168275" indent="-168275"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288925" indent="-1206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396875" indent="-10795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700" b="1" i="1" dirty="0">
                <a:effectLst/>
                <a:cs typeface="Aptos" panose="020B0004020202020204" pitchFamily="34" charset="0"/>
              </a:rPr>
              <a:t>Bemærk: </a:t>
            </a:r>
            <a:r>
              <a:rPr lang="da-DK" sz="1700" i="1" dirty="0">
                <a:effectLst/>
                <a:cs typeface="Aptos" panose="020B0004020202020204" pitchFamily="34" charset="0"/>
              </a:rPr>
              <a:t>Vi optager generalforsamlingen af hensyn til udarbejdelse af referatet.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700" i="1" dirty="0">
                <a:effectLst/>
                <a:cs typeface="Aptos" panose="020B0004020202020204" pitchFamily="34" charset="0"/>
              </a:rPr>
              <a:t>Lydfilen vil efter referatets udgivelse blive slettet.</a:t>
            </a:r>
          </a:p>
          <a:p>
            <a:endParaRPr lang="en-US" sz="2400" dirty="0"/>
          </a:p>
          <a:p>
            <a:pPr marL="0" indent="0">
              <a:buFont typeface="Arial" panose="020B0604020202020204" pitchFamily="34" charset="0"/>
              <a:buNone/>
            </a:pPr>
            <a:endParaRPr lang="da-DK" sz="2400" b="1" dirty="0"/>
          </a:p>
          <a:p>
            <a:pPr>
              <a:lnSpc>
                <a:spcPct val="115000"/>
              </a:lnSpc>
              <a:spcAft>
                <a:spcPts val="800"/>
              </a:spcAft>
            </a:pPr>
            <a:endParaRPr lang="da-DK" sz="1800" kern="100" dirty="0">
              <a:effectLst/>
              <a:cs typeface="Times New Roman" panose="02020603050405020304" pitchFamily="18" charset="0"/>
            </a:endParaRPr>
          </a:p>
        </p:txBody>
      </p:sp>
    </p:spTree>
    <p:extLst>
      <p:ext uri="{BB962C8B-B14F-4D97-AF65-F5344CB8AC3E}">
        <p14:creationId xmlns:p14="http://schemas.microsoft.com/office/powerpoint/2010/main" val="1039759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22712-02CD-4BA7-38A7-97DD6F07208E}"/>
            </a:ext>
          </a:extLst>
        </p:cNvPr>
        <p:cNvGrpSpPr/>
        <p:nvPr/>
      </p:nvGrpSpPr>
      <p:grpSpPr>
        <a:xfrm>
          <a:off x="0" y="0"/>
          <a:ext cx="0" cy="0"/>
          <a:chOff x="0" y="0"/>
          <a:chExt cx="0" cy="0"/>
        </a:xfrm>
      </p:grpSpPr>
      <p:pic>
        <p:nvPicPr>
          <p:cNvPr id="7" name="Billede 6" descr="Et billede, der indeholder kort, Luftfotografering, Fugleperspektiv, luft&#10;&#10;Indhold genereret af kunstig intelligens kan være forkert.">
            <a:extLst>
              <a:ext uri="{FF2B5EF4-FFF2-40B4-BE49-F238E27FC236}">
                <a16:creationId xmlns:a16="http://schemas.microsoft.com/office/drawing/2014/main" id="{42923909-67A9-3AF7-A657-FF60C7C82D7E}"/>
              </a:ext>
            </a:extLst>
          </p:cNvPr>
          <p:cNvPicPr>
            <a:picLocks noChangeAspect="1"/>
          </p:cNvPicPr>
          <p:nvPr/>
        </p:nvPicPr>
        <p:blipFill>
          <a:blip r:embed="rId3"/>
          <a:stretch>
            <a:fillRect/>
          </a:stretch>
        </p:blipFill>
        <p:spPr>
          <a:xfrm>
            <a:off x="6007100" y="1774774"/>
            <a:ext cx="5609280" cy="3966890"/>
          </a:xfrm>
          <a:prstGeom prst="rect">
            <a:avLst/>
          </a:prstGeom>
        </p:spPr>
      </p:pic>
      <p:sp>
        <p:nvSpPr>
          <p:cNvPr id="9" name="Content Placeholder 9">
            <a:extLst>
              <a:ext uri="{FF2B5EF4-FFF2-40B4-BE49-F238E27FC236}">
                <a16:creationId xmlns:a16="http://schemas.microsoft.com/office/drawing/2014/main" id="{2FFC8937-24F0-729B-0692-2AC33CCAB146}"/>
              </a:ext>
            </a:extLst>
          </p:cNvPr>
          <p:cNvSpPr txBox="1">
            <a:spLocks/>
          </p:cNvSpPr>
          <p:nvPr/>
        </p:nvSpPr>
        <p:spPr>
          <a:xfrm>
            <a:off x="474133" y="1763485"/>
            <a:ext cx="5633156" cy="4456693"/>
          </a:xfrm>
          <a:prstGeom prst="rect">
            <a:avLst/>
          </a:prstGeom>
        </p:spPr>
        <p:txBody>
          <a:bodyPr vert="horz" lIns="91440" tIns="45720" rIns="91440" bIns="45720" rtlCol="0" anchor="t" anchorCtr="0">
            <a:normAutofit fontScale="92500" lnSpcReduction="10000"/>
          </a:bodyPr>
          <a:lstStyle>
            <a:lvl1pPr marL="168275" indent="-168275"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288925" indent="-1206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396875" indent="-10795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Arial" panose="020B0604020202020204" pitchFamily="34" charset="0"/>
              <a:buNone/>
            </a:pPr>
            <a:r>
              <a:rPr lang="da-DK" sz="2600" b="1" dirty="0"/>
              <a:t>Scenarie A eller B </a:t>
            </a:r>
          </a:p>
          <a:p>
            <a:pPr marL="0" indent="0">
              <a:buFont typeface="Arial" panose="020B0604020202020204" pitchFamily="34" charset="0"/>
              <a:buNone/>
            </a:pPr>
            <a:r>
              <a:rPr lang="da-DK" b="1" dirty="0"/>
              <a:t>A. Levetidsforlænge med 10 år uden at øge kapaciteten </a:t>
            </a:r>
          </a:p>
          <a:p>
            <a:pPr>
              <a:lnSpc>
                <a:spcPct val="115000"/>
              </a:lnSpc>
            </a:pPr>
            <a:r>
              <a:rPr lang="da-DK" kern="100" dirty="0">
                <a:cs typeface="Times New Roman" panose="02020603050405020304" pitchFamily="18" charset="0"/>
              </a:rPr>
              <a:t>Stor investering i en kortsigtet og dårlig løsning</a:t>
            </a:r>
          </a:p>
          <a:p>
            <a:pPr marL="0" indent="0">
              <a:lnSpc>
                <a:spcPct val="115000"/>
              </a:lnSpc>
              <a:buNone/>
            </a:pPr>
            <a:r>
              <a:rPr lang="da-DK" b="1" dirty="0"/>
              <a:t>B. Nyt halmværk på Skrejrupvej 9C</a:t>
            </a:r>
          </a:p>
          <a:p>
            <a:pPr>
              <a:lnSpc>
                <a:spcPct val="115000"/>
              </a:lnSpc>
            </a:pPr>
            <a:r>
              <a:rPr lang="da-DK" kern="100" dirty="0">
                <a:cs typeface="Times New Roman" panose="02020603050405020304" pitchFamily="18" charset="0"/>
              </a:rPr>
              <a:t>Grundens størrelse, kystbeskyttelseslinjen, lavbundsarealer samt naboer tæt på/højere beliggende begrænser udvidelse</a:t>
            </a:r>
          </a:p>
          <a:p>
            <a:pPr>
              <a:lnSpc>
                <a:spcPct val="115000"/>
              </a:lnSpc>
            </a:pPr>
            <a:r>
              <a:rPr lang="da-DK" kern="100" dirty="0">
                <a:cs typeface="Times New Roman" panose="02020603050405020304" pitchFamily="18" charset="0"/>
              </a:rPr>
              <a:t>Vi ville fortsat være bundet til biomasse med oliekedler som reservelast </a:t>
            </a:r>
          </a:p>
          <a:p>
            <a:pPr>
              <a:lnSpc>
                <a:spcPct val="115000"/>
              </a:lnSpc>
            </a:pPr>
            <a:r>
              <a:rPr lang="da-DK" kern="100" dirty="0">
                <a:cs typeface="Times New Roman" panose="02020603050405020304" pitchFamily="18" charset="0"/>
              </a:rPr>
              <a:t>Ikke muligt at elektrificere varmeproduktionen </a:t>
            </a:r>
            <a:br>
              <a:rPr lang="da-DK" kern="100" dirty="0">
                <a:cs typeface="Times New Roman" panose="02020603050405020304" pitchFamily="18" charset="0"/>
              </a:rPr>
            </a:br>
            <a:r>
              <a:rPr lang="da-DK" kern="100" dirty="0">
                <a:cs typeface="Times New Roman" panose="02020603050405020304" pitchFamily="18" charset="0"/>
              </a:rPr>
              <a:t>på den nuværende placering</a:t>
            </a:r>
          </a:p>
        </p:txBody>
      </p:sp>
      <p:sp>
        <p:nvSpPr>
          <p:cNvPr id="3" name="Title 1">
            <a:extLst>
              <a:ext uri="{FF2B5EF4-FFF2-40B4-BE49-F238E27FC236}">
                <a16:creationId xmlns:a16="http://schemas.microsoft.com/office/drawing/2014/main" id="{B77848EC-8ABF-7A54-CC8B-753B3855DF6E}"/>
              </a:ext>
            </a:extLst>
          </p:cNvPr>
          <p:cNvSpPr txBox="1">
            <a:spLocks/>
          </p:cNvSpPr>
          <p:nvPr/>
        </p:nvSpPr>
        <p:spPr>
          <a:xfrm>
            <a:off x="474133" y="803448"/>
            <a:ext cx="8191299"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Formandens beretning – hvor skal vi hen?</a:t>
            </a:r>
          </a:p>
        </p:txBody>
      </p:sp>
    </p:spTree>
    <p:extLst>
      <p:ext uri="{BB962C8B-B14F-4D97-AF65-F5344CB8AC3E}">
        <p14:creationId xmlns:p14="http://schemas.microsoft.com/office/powerpoint/2010/main" val="746581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9">
            <a:extLst>
              <a:ext uri="{FF2B5EF4-FFF2-40B4-BE49-F238E27FC236}">
                <a16:creationId xmlns:a16="http://schemas.microsoft.com/office/drawing/2014/main" id="{BDC761DF-A32D-05F3-B791-5D4A7B743F4C}"/>
              </a:ext>
            </a:extLst>
          </p:cNvPr>
          <p:cNvSpPr txBox="1">
            <a:spLocks/>
          </p:cNvSpPr>
          <p:nvPr/>
        </p:nvSpPr>
        <p:spPr>
          <a:xfrm>
            <a:off x="473995" y="1619619"/>
            <a:ext cx="3912198" cy="3224843"/>
          </a:xfrm>
          <a:prstGeom prst="rect">
            <a:avLst/>
          </a:prstGeom>
        </p:spPr>
        <p:txBody>
          <a:bodyPr vert="horz" lIns="91440" tIns="45720" rIns="91440" bIns="45720" rtlCol="0" anchor="t" anchorCtr="0">
            <a:normAutofit fontScale="55000" lnSpcReduction="20000"/>
          </a:bodyPr>
          <a:lstStyle>
            <a:lvl1pPr marL="168275" indent="-168275"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288925" indent="-1206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396875" indent="-10795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Arial" panose="020B0604020202020204" pitchFamily="34" charset="0"/>
              <a:buNone/>
            </a:pPr>
            <a:r>
              <a:rPr lang="da-DK" sz="4500" b="1" dirty="0"/>
              <a:t>Scenarie C, D eller E </a:t>
            </a:r>
          </a:p>
          <a:p>
            <a:pPr marL="0" indent="0">
              <a:buFont typeface="Arial" panose="020B0604020202020204" pitchFamily="34" charset="0"/>
              <a:buNone/>
            </a:pPr>
            <a:r>
              <a:rPr lang="da-DK" sz="3500" b="1" dirty="0"/>
              <a:t>Nyt produktionsanlæg i Korslund</a:t>
            </a:r>
          </a:p>
          <a:p>
            <a:pPr>
              <a:lnSpc>
                <a:spcPct val="115000"/>
              </a:lnSpc>
            </a:pPr>
            <a:r>
              <a:rPr lang="da-DK" sz="3500" kern="100" dirty="0">
                <a:cs typeface="Times New Roman" panose="02020603050405020304" pitchFamily="18" charset="0"/>
              </a:rPr>
              <a:t>Strategisk placering centralt mellem Rønde, Ugelbølle, Thorsager, Mørke, Rodskov og Hornslet</a:t>
            </a:r>
          </a:p>
          <a:p>
            <a:pPr>
              <a:lnSpc>
                <a:spcPct val="115000"/>
              </a:lnSpc>
            </a:pPr>
            <a:r>
              <a:rPr lang="da-DK" sz="3500" kern="100" dirty="0">
                <a:cs typeface="Times New Roman" panose="02020603050405020304" pitchFamily="18" charset="0"/>
              </a:rPr>
              <a:t>Åbent landskab for optimal placering af diverse produktionsenheder</a:t>
            </a:r>
          </a:p>
          <a:p>
            <a:pPr>
              <a:lnSpc>
                <a:spcPct val="115000"/>
              </a:lnSpc>
            </a:pPr>
            <a:r>
              <a:rPr lang="da-DK" sz="3500" kern="100" dirty="0">
                <a:cs typeface="Times New Roman" panose="02020603050405020304" pitchFamily="18" charset="0"/>
              </a:rPr>
              <a:t>Tæt på 10/60kV transformator</a:t>
            </a:r>
          </a:p>
        </p:txBody>
      </p:sp>
      <p:pic>
        <p:nvPicPr>
          <p:cNvPr id="9" name="Billede 8" descr="Et billede, der indeholder skærmbillede, plante&#10;&#10;Indhold genereret af kunstig intelligens kan være forkert.">
            <a:extLst>
              <a:ext uri="{FF2B5EF4-FFF2-40B4-BE49-F238E27FC236}">
                <a16:creationId xmlns:a16="http://schemas.microsoft.com/office/drawing/2014/main" id="{ACD2EC63-7135-6B1F-B3B9-99EA4CC8C333}"/>
              </a:ext>
            </a:extLst>
          </p:cNvPr>
          <p:cNvPicPr>
            <a:picLocks noChangeAspect="1"/>
          </p:cNvPicPr>
          <p:nvPr/>
        </p:nvPicPr>
        <p:blipFill>
          <a:blip r:embed="rId3"/>
          <a:stretch>
            <a:fillRect/>
          </a:stretch>
        </p:blipFill>
        <p:spPr>
          <a:xfrm>
            <a:off x="720940" y="4953929"/>
            <a:ext cx="2669363" cy="1723614"/>
          </a:xfrm>
          <a:prstGeom prst="rect">
            <a:avLst/>
          </a:prstGeom>
        </p:spPr>
      </p:pic>
      <p:sp>
        <p:nvSpPr>
          <p:cNvPr id="10" name="Gangetegn 9">
            <a:extLst>
              <a:ext uri="{FF2B5EF4-FFF2-40B4-BE49-F238E27FC236}">
                <a16:creationId xmlns:a16="http://schemas.microsoft.com/office/drawing/2014/main" id="{C0A21CFD-3BCF-B239-953D-2D1C08EE38A1}"/>
              </a:ext>
            </a:extLst>
          </p:cNvPr>
          <p:cNvSpPr/>
          <p:nvPr/>
        </p:nvSpPr>
        <p:spPr>
          <a:xfrm>
            <a:off x="8807053" y="2864223"/>
            <a:ext cx="350043" cy="345704"/>
          </a:xfrm>
          <a:prstGeom prst="mathMultiply">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rgbClr val="FFC000"/>
              </a:solidFill>
            </a:endParaRPr>
          </a:p>
        </p:txBody>
      </p:sp>
      <p:pic>
        <p:nvPicPr>
          <p:cNvPr id="2" name="Billede 1" descr="Et billede, der indeholder kort, tekst, atlas&#10;&#10;Automatisk genereret beskrivelse">
            <a:extLst>
              <a:ext uri="{FF2B5EF4-FFF2-40B4-BE49-F238E27FC236}">
                <a16:creationId xmlns:a16="http://schemas.microsoft.com/office/drawing/2014/main" id="{78EA63D7-D35F-2633-2A64-C9058057D96E}"/>
              </a:ext>
            </a:extLst>
          </p:cNvPr>
          <p:cNvPicPr>
            <a:picLocks noChangeAspect="1"/>
          </p:cNvPicPr>
          <p:nvPr/>
        </p:nvPicPr>
        <p:blipFill>
          <a:blip r:embed="rId4"/>
          <a:stretch>
            <a:fillRect/>
          </a:stretch>
        </p:blipFill>
        <p:spPr>
          <a:xfrm>
            <a:off x="4558493" y="1704610"/>
            <a:ext cx="7012927" cy="4111126"/>
          </a:xfrm>
          <a:prstGeom prst="rect">
            <a:avLst/>
          </a:prstGeom>
          <a:ln w="19050">
            <a:solidFill>
              <a:schemeClr val="tx2"/>
            </a:solidFill>
          </a:ln>
        </p:spPr>
      </p:pic>
      <p:sp>
        <p:nvSpPr>
          <p:cNvPr id="3" name="Stjerne: 5 takker 2">
            <a:extLst>
              <a:ext uri="{FF2B5EF4-FFF2-40B4-BE49-F238E27FC236}">
                <a16:creationId xmlns:a16="http://schemas.microsoft.com/office/drawing/2014/main" id="{5B3DDA50-0A1F-3C7D-24A1-785C369244DF}"/>
              </a:ext>
            </a:extLst>
          </p:cNvPr>
          <p:cNvSpPr/>
          <p:nvPr/>
        </p:nvSpPr>
        <p:spPr>
          <a:xfrm>
            <a:off x="8869044" y="4050029"/>
            <a:ext cx="113030" cy="110490"/>
          </a:xfrm>
          <a:prstGeom prst="star5">
            <a:avLst/>
          </a:prstGeom>
        </p:spPr>
        <p:style>
          <a:lnRef idx="2">
            <a:schemeClr val="accent5">
              <a:shade val="15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4" name="Tekstfelt 11">
            <a:extLst>
              <a:ext uri="{FF2B5EF4-FFF2-40B4-BE49-F238E27FC236}">
                <a16:creationId xmlns:a16="http://schemas.microsoft.com/office/drawing/2014/main" id="{25614A96-FB49-3DA2-CADA-20E807AD8A00}"/>
              </a:ext>
            </a:extLst>
          </p:cNvPr>
          <p:cNvSpPr txBox="1"/>
          <p:nvPr/>
        </p:nvSpPr>
        <p:spPr>
          <a:xfrm>
            <a:off x="4976817" y="3703319"/>
            <a:ext cx="1189355" cy="28511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a-DK" sz="1100" kern="100" dirty="0">
                <a:effectLst/>
                <a:latin typeface="Open Sans" panose="020B0606030504020204" pitchFamily="34" charset="0"/>
                <a:ea typeface="Open Sans" panose="020B0606030504020204" pitchFamily="34" charset="0"/>
                <a:cs typeface="Times New Roman" panose="02020603050405020304" pitchFamily="18" charset="0"/>
              </a:rPr>
              <a:t>52.000 MWh/år</a:t>
            </a:r>
          </a:p>
        </p:txBody>
      </p:sp>
      <p:sp>
        <p:nvSpPr>
          <p:cNvPr id="5" name="Tekstfelt 11">
            <a:extLst>
              <a:ext uri="{FF2B5EF4-FFF2-40B4-BE49-F238E27FC236}">
                <a16:creationId xmlns:a16="http://schemas.microsoft.com/office/drawing/2014/main" id="{D53211C4-267C-E191-0DFA-DB3310216413}"/>
              </a:ext>
            </a:extLst>
          </p:cNvPr>
          <p:cNvSpPr txBox="1"/>
          <p:nvPr/>
        </p:nvSpPr>
        <p:spPr>
          <a:xfrm>
            <a:off x="9625766" y="4225522"/>
            <a:ext cx="1189355" cy="28511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a-DK" sz="1100" kern="100" dirty="0">
                <a:effectLst/>
                <a:latin typeface="Open Sans" panose="020B0606030504020204" pitchFamily="34" charset="0"/>
                <a:ea typeface="Open Sans" panose="020B0606030504020204" pitchFamily="34" charset="0"/>
                <a:cs typeface="Times New Roman" panose="02020603050405020304" pitchFamily="18" charset="0"/>
              </a:rPr>
              <a:t>42.000 MWh/år</a:t>
            </a:r>
          </a:p>
        </p:txBody>
      </p:sp>
      <p:sp>
        <p:nvSpPr>
          <p:cNvPr id="11" name="Tekstfelt 11">
            <a:extLst>
              <a:ext uri="{FF2B5EF4-FFF2-40B4-BE49-F238E27FC236}">
                <a16:creationId xmlns:a16="http://schemas.microsoft.com/office/drawing/2014/main" id="{EB9CE01C-CEBD-BAEF-0354-7D6EB8717F2F}"/>
              </a:ext>
            </a:extLst>
          </p:cNvPr>
          <p:cNvSpPr txBox="1"/>
          <p:nvPr/>
        </p:nvSpPr>
        <p:spPr>
          <a:xfrm>
            <a:off x="9512352" y="1921526"/>
            <a:ext cx="1109980" cy="28511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a-DK" sz="1100" kern="100" dirty="0">
                <a:effectLst/>
                <a:latin typeface="Open Sans" panose="020B0606030504020204" pitchFamily="34" charset="0"/>
                <a:ea typeface="Open Sans" panose="020B0606030504020204" pitchFamily="34" charset="0"/>
                <a:cs typeface="Times New Roman" panose="02020603050405020304" pitchFamily="18" charset="0"/>
              </a:rPr>
              <a:t>8.500 MWh/år</a:t>
            </a:r>
          </a:p>
        </p:txBody>
      </p:sp>
      <p:sp>
        <p:nvSpPr>
          <p:cNvPr id="12" name="Tekstfelt 11">
            <a:extLst>
              <a:ext uri="{FF2B5EF4-FFF2-40B4-BE49-F238E27FC236}">
                <a16:creationId xmlns:a16="http://schemas.microsoft.com/office/drawing/2014/main" id="{BC5F6E5F-8F4E-C806-0A56-244C38B9F50E}"/>
              </a:ext>
            </a:extLst>
          </p:cNvPr>
          <p:cNvSpPr txBox="1"/>
          <p:nvPr/>
        </p:nvSpPr>
        <p:spPr>
          <a:xfrm>
            <a:off x="6984910" y="2579108"/>
            <a:ext cx="1189355" cy="28511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a-DK" sz="1100" kern="100">
                <a:effectLst/>
                <a:latin typeface="Open Sans" panose="020B0606030504020204" pitchFamily="34" charset="0"/>
                <a:ea typeface="Open Sans" panose="020B0606030504020204" pitchFamily="34" charset="0"/>
                <a:cs typeface="Times New Roman" panose="02020603050405020304" pitchFamily="18" charset="0"/>
              </a:rPr>
              <a:t>15.000 MWh/år</a:t>
            </a:r>
          </a:p>
        </p:txBody>
      </p:sp>
      <p:sp>
        <p:nvSpPr>
          <p:cNvPr id="14" name="Ellipse 13">
            <a:extLst>
              <a:ext uri="{FF2B5EF4-FFF2-40B4-BE49-F238E27FC236}">
                <a16:creationId xmlns:a16="http://schemas.microsoft.com/office/drawing/2014/main" id="{1827FA4B-A1C6-74AE-20C3-D5F118988089}"/>
              </a:ext>
            </a:extLst>
          </p:cNvPr>
          <p:cNvSpPr/>
          <p:nvPr/>
        </p:nvSpPr>
        <p:spPr>
          <a:xfrm>
            <a:off x="6894873" y="5160349"/>
            <a:ext cx="575733" cy="397934"/>
          </a:xfrm>
          <a:prstGeom prst="ellipse">
            <a:avLst/>
          </a:prstGeom>
          <a:solidFill>
            <a:srgbClr val="417F71">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a-DK"/>
          </a:p>
        </p:txBody>
      </p:sp>
      <p:sp>
        <p:nvSpPr>
          <p:cNvPr id="6" name="Title 1">
            <a:extLst>
              <a:ext uri="{FF2B5EF4-FFF2-40B4-BE49-F238E27FC236}">
                <a16:creationId xmlns:a16="http://schemas.microsoft.com/office/drawing/2014/main" id="{DBCAD7BC-1CEA-8ABB-B61A-37AC2F6421DC}"/>
              </a:ext>
            </a:extLst>
          </p:cNvPr>
          <p:cNvSpPr txBox="1">
            <a:spLocks/>
          </p:cNvSpPr>
          <p:nvPr/>
        </p:nvSpPr>
        <p:spPr>
          <a:xfrm>
            <a:off x="473995" y="803448"/>
            <a:ext cx="8191299"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Formandens beretning – hvor skal vi hen?</a:t>
            </a:r>
          </a:p>
        </p:txBody>
      </p:sp>
    </p:spTree>
    <p:extLst>
      <p:ext uri="{BB962C8B-B14F-4D97-AF65-F5344CB8AC3E}">
        <p14:creationId xmlns:p14="http://schemas.microsoft.com/office/powerpoint/2010/main" val="3962673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11B1F-F253-5F0E-979C-4E3C7699C0DF}"/>
            </a:ext>
          </a:extLst>
        </p:cNvPr>
        <p:cNvGrpSpPr/>
        <p:nvPr/>
      </p:nvGrpSpPr>
      <p:grpSpPr>
        <a:xfrm>
          <a:off x="0" y="0"/>
          <a:ext cx="0" cy="0"/>
          <a:chOff x="0" y="0"/>
          <a:chExt cx="0" cy="0"/>
        </a:xfrm>
      </p:grpSpPr>
      <p:pic>
        <p:nvPicPr>
          <p:cNvPr id="8" name="Billede 7">
            <a:extLst>
              <a:ext uri="{FF2B5EF4-FFF2-40B4-BE49-F238E27FC236}">
                <a16:creationId xmlns:a16="http://schemas.microsoft.com/office/drawing/2014/main" id="{051E6BC9-3505-88EA-E685-2BE01B8320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2756" y="1736032"/>
            <a:ext cx="5952031" cy="4236454"/>
          </a:xfrm>
          <a:prstGeom prst="rect">
            <a:avLst/>
          </a:prstGeom>
          <a:noFill/>
          <a:ln>
            <a:noFill/>
          </a:ln>
        </p:spPr>
      </p:pic>
      <p:sp>
        <p:nvSpPr>
          <p:cNvPr id="12" name="Content Placeholder 9">
            <a:extLst>
              <a:ext uri="{FF2B5EF4-FFF2-40B4-BE49-F238E27FC236}">
                <a16:creationId xmlns:a16="http://schemas.microsoft.com/office/drawing/2014/main" id="{23161AFA-EA76-AE57-8E11-B99AF0D55EF1}"/>
              </a:ext>
            </a:extLst>
          </p:cNvPr>
          <p:cNvSpPr txBox="1">
            <a:spLocks/>
          </p:cNvSpPr>
          <p:nvPr/>
        </p:nvSpPr>
        <p:spPr>
          <a:xfrm>
            <a:off x="427512" y="733304"/>
            <a:ext cx="2529445" cy="727361"/>
          </a:xfrm>
          <a:prstGeom prst="rect">
            <a:avLst/>
          </a:prstGeom>
        </p:spPr>
        <p:txBody>
          <a:bodyPr vert="horz" lIns="91440" tIns="45720" rIns="91440" bIns="45720" rtlCol="0" anchor="t" anchorCtr="0">
            <a:normAutofit/>
          </a:bodyPr>
          <a:lstStyle>
            <a:lvl1pPr marL="168275" indent="-168275"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288925" indent="-1206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396875" indent="-10795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Arial" panose="020B0604020202020204" pitchFamily="34" charset="0"/>
              <a:buNone/>
            </a:pPr>
            <a:endParaRPr lang="en-US" sz="1800" dirty="0">
              <a:solidFill>
                <a:srgbClr val="FF0000"/>
              </a:solidFill>
            </a:endParaRPr>
          </a:p>
        </p:txBody>
      </p:sp>
      <p:sp>
        <p:nvSpPr>
          <p:cNvPr id="6" name="Tekstfelt 5">
            <a:extLst>
              <a:ext uri="{FF2B5EF4-FFF2-40B4-BE49-F238E27FC236}">
                <a16:creationId xmlns:a16="http://schemas.microsoft.com/office/drawing/2014/main" id="{2744BEB2-D486-C75A-24FC-02AF153DD0A6}"/>
              </a:ext>
            </a:extLst>
          </p:cNvPr>
          <p:cNvSpPr txBox="1"/>
          <p:nvPr/>
        </p:nvSpPr>
        <p:spPr>
          <a:xfrm>
            <a:off x="11151" y="733303"/>
            <a:ext cx="8827911" cy="685572"/>
          </a:xfrm>
          <a:prstGeom prst="rect">
            <a:avLst/>
          </a:prstGeom>
          <a:noFill/>
        </p:spPr>
        <p:txBody>
          <a:bodyPr wrap="square">
            <a:spAutoFit/>
          </a:bodyPr>
          <a:lstStyle/>
          <a:p>
            <a:pPr marL="457200" lvl="1" indent="0">
              <a:lnSpc>
                <a:spcPct val="115000"/>
              </a:lnSpc>
              <a:spcBef>
                <a:spcPts val="200"/>
              </a:spcBef>
              <a:buNone/>
            </a:pPr>
            <a:r>
              <a:rPr lang="da-DK" sz="3600" b="1" dirty="0">
                <a:solidFill>
                  <a:schemeClr val="tx1">
                    <a:lumMod val="75000"/>
                    <a:lumOff val="25000"/>
                  </a:schemeClr>
                </a:solidFill>
                <a:latin typeface="Roboto Condensed" panose="02000000000000000000" pitchFamily="2" charset="0"/>
                <a:ea typeface="Roboto Condensed" panose="02000000000000000000" pitchFamily="2" charset="0"/>
              </a:rPr>
              <a:t>Energiomsætning og driftsøkonomi</a:t>
            </a:r>
          </a:p>
        </p:txBody>
      </p:sp>
      <p:sp>
        <p:nvSpPr>
          <p:cNvPr id="16" name="Tekstfelt 15">
            <a:extLst>
              <a:ext uri="{FF2B5EF4-FFF2-40B4-BE49-F238E27FC236}">
                <a16:creationId xmlns:a16="http://schemas.microsoft.com/office/drawing/2014/main" id="{AD350139-2C41-ADAC-0D58-5702449AD90D}"/>
              </a:ext>
            </a:extLst>
          </p:cNvPr>
          <p:cNvSpPr txBox="1"/>
          <p:nvPr/>
        </p:nvSpPr>
        <p:spPr>
          <a:xfrm>
            <a:off x="6242756" y="6007279"/>
            <a:ext cx="622512" cy="200055"/>
          </a:xfrm>
          <a:prstGeom prst="rect">
            <a:avLst/>
          </a:prstGeom>
          <a:noFill/>
        </p:spPr>
        <p:txBody>
          <a:bodyPr wrap="square">
            <a:spAutoFit/>
          </a:bodyPr>
          <a:lstStyle/>
          <a:p>
            <a:r>
              <a:rPr lang="da-DK" sz="700" dirty="0">
                <a:solidFill>
                  <a:srgbClr val="000000"/>
                </a:solidFill>
                <a:effectLst/>
                <a:latin typeface="Open Sans" panose="020B0606030504020204" pitchFamily="34" charset="0"/>
                <a:ea typeface="Montserrat" panose="00000500000000000000" pitchFamily="2" charset="0"/>
                <a:cs typeface="Montserrat" panose="00000500000000000000" pitchFamily="2" charset="0"/>
              </a:rPr>
              <a:t>Figur </a:t>
            </a:r>
            <a:r>
              <a:rPr lang="da-DK" sz="700" dirty="0">
                <a:solidFill>
                  <a:srgbClr val="000000"/>
                </a:solidFill>
                <a:latin typeface="Open Sans" panose="020B0606030504020204" pitchFamily="34" charset="0"/>
                <a:ea typeface="Montserrat" panose="00000500000000000000" pitchFamily="2" charset="0"/>
                <a:cs typeface="Montserrat" panose="00000500000000000000" pitchFamily="2" charset="0"/>
              </a:rPr>
              <a:t>9</a:t>
            </a:r>
            <a:endParaRPr lang="da-DK" sz="700" dirty="0"/>
          </a:p>
        </p:txBody>
      </p:sp>
      <p:pic>
        <p:nvPicPr>
          <p:cNvPr id="21" name="Billede 20">
            <a:extLst>
              <a:ext uri="{FF2B5EF4-FFF2-40B4-BE49-F238E27FC236}">
                <a16:creationId xmlns:a16="http://schemas.microsoft.com/office/drawing/2014/main" id="{792081A4-10E1-C2E3-1419-2F2574F52D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0954" y="4472758"/>
            <a:ext cx="5555045" cy="1863401"/>
          </a:xfrm>
          <a:prstGeom prst="rect">
            <a:avLst/>
          </a:prstGeom>
          <a:noFill/>
          <a:ln>
            <a:noFill/>
          </a:ln>
        </p:spPr>
      </p:pic>
      <p:sp>
        <p:nvSpPr>
          <p:cNvPr id="22" name="Tekstfelt 21">
            <a:extLst>
              <a:ext uri="{FF2B5EF4-FFF2-40B4-BE49-F238E27FC236}">
                <a16:creationId xmlns:a16="http://schemas.microsoft.com/office/drawing/2014/main" id="{AC0B09AE-90A9-BD98-5F2C-D5927D3BB1E0}"/>
              </a:ext>
            </a:extLst>
          </p:cNvPr>
          <p:cNvSpPr txBox="1"/>
          <p:nvPr/>
        </p:nvSpPr>
        <p:spPr>
          <a:xfrm>
            <a:off x="426079" y="6455486"/>
            <a:ext cx="622512" cy="200055"/>
          </a:xfrm>
          <a:prstGeom prst="rect">
            <a:avLst/>
          </a:prstGeom>
          <a:noFill/>
        </p:spPr>
        <p:txBody>
          <a:bodyPr wrap="square">
            <a:spAutoFit/>
          </a:bodyPr>
          <a:lstStyle/>
          <a:p>
            <a:r>
              <a:rPr lang="da-DK" sz="700" dirty="0">
                <a:solidFill>
                  <a:srgbClr val="000000"/>
                </a:solidFill>
                <a:latin typeface="Open Sans" panose="020B0606030504020204" pitchFamily="34" charset="0"/>
              </a:rPr>
              <a:t>Tabel 3</a:t>
            </a:r>
            <a:endParaRPr lang="da-DK" sz="700" dirty="0"/>
          </a:p>
        </p:txBody>
      </p:sp>
      <p:graphicFrame>
        <p:nvGraphicFramePr>
          <p:cNvPr id="25" name="Diagram 24">
            <a:extLst>
              <a:ext uri="{FF2B5EF4-FFF2-40B4-BE49-F238E27FC236}">
                <a16:creationId xmlns:a16="http://schemas.microsoft.com/office/drawing/2014/main" id="{A9689CE4-16DB-659B-966A-48714343A988}"/>
              </a:ext>
            </a:extLst>
          </p:cNvPr>
          <p:cNvGraphicFramePr/>
          <p:nvPr>
            <p:extLst>
              <p:ext uri="{D42A27DB-BD31-4B8C-83A1-F6EECF244321}">
                <p14:modId xmlns:p14="http://schemas.microsoft.com/office/powerpoint/2010/main" val="2933995480"/>
              </p:ext>
            </p:extLst>
          </p:nvPr>
        </p:nvGraphicFramePr>
        <p:xfrm>
          <a:off x="426079" y="1419907"/>
          <a:ext cx="5469598" cy="2687092"/>
        </p:xfrm>
        <a:graphic>
          <a:graphicData uri="http://schemas.openxmlformats.org/drawingml/2006/chart">
            <c:chart xmlns:c="http://schemas.openxmlformats.org/drawingml/2006/chart" xmlns:r="http://schemas.openxmlformats.org/officeDocument/2006/relationships" r:id="rId5"/>
          </a:graphicData>
        </a:graphic>
      </p:graphicFrame>
      <p:sp>
        <p:nvSpPr>
          <p:cNvPr id="27" name="Tekstfelt 26">
            <a:extLst>
              <a:ext uri="{FF2B5EF4-FFF2-40B4-BE49-F238E27FC236}">
                <a16:creationId xmlns:a16="http://schemas.microsoft.com/office/drawing/2014/main" id="{E1CAAE8D-3E7A-AB4F-DA66-0299EB123FA3}"/>
              </a:ext>
            </a:extLst>
          </p:cNvPr>
          <p:cNvSpPr txBox="1"/>
          <p:nvPr/>
        </p:nvSpPr>
        <p:spPr>
          <a:xfrm>
            <a:off x="426079" y="3968449"/>
            <a:ext cx="622512" cy="200055"/>
          </a:xfrm>
          <a:prstGeom prst="rect">
            <a:avLst/>
          </a:prstGeom>
          <a:noFill/>
        </p:spPr>
        <p:txBody>
          <a:bodyPr wrap="square">
            <a:spAutoFit/>
          </a:bodyPr>
          <a:lstStyle/>
          <a:p>
            <a:r>
              <a:rPr lang="da-DK" sz="700" dirty="0">
                <a:solidFill>
                  <a:srgbClr val="000000"/>
                </a:solidFill>
                <a:effectLst/>
                <a:latin typeface="Open Sans" panose="020B0606030504020204" pitchFamily="34" charset="0"/>
                <a:ea typeface="Montserrat" panose="00000500000000000000" pitchFamily="2" charset="0"/>
                <a:cs typeface="Montserrat" panose="00000500000000000000" pitchFamily="2" charset="0"/>
              </a:rPr>
              <a:t>Figur 1</a:t>
            </a:r>
            <a:endParaRPr lang="da-DK" sz="700" dirty="0"/>
          </a:p>
        </p:txBody>
      </p:sp>
    </p:spTree>
    <p:extLst>
      <p:ext uri="{BB962C8B-B14F-4D97-AF65-F5344CB8AC3E}">
        <p14:creationId xmlns:p14="http://schemas.microsoft.com/office/powerpoint/2010/main" val="3740401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AEEC2-ED03-B9A3-0C68-57D298BA73CA}"/>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898B5476-4578-6D11-0C08-28EB3ECBBEEE}"/>
              </a:ext>
            </a:extLst>
          </p:cNvPr>
          <p:cNvPicPr>
            <a:picLocks noChangeAspect="1"/>
          </p:cNvPicPr>
          <p:nvPr/>
        </p:nvPicPr>
        <p:blipFill>
          <a:blip r:embed="rId3"/>
          <a:stretch>
            <a:fillRect/>
          </a:stretch>
        </p:blipFill>
        <p:spPr>
          <a:xfrm>
            <a:off x="198743" y="1455887"/>
            <a:ext cx="5237134" cy="2666279"/>
          </a:xfrm>
          <a:prstGeom prst="rect">
            <a:avLst/>
          </a:prstGeom>
        </p:spPr>
      </p:pic>
      <p:pic>
        <p:nvPicPr>
          <p:cNvPr id="6" name="Billede 5">
            <a:extLst>
              <a:ext uri="{FF2B5EF4-FFF2-40B4-BE49-F238E27FC236}">
                <a16:creationId xmlns:a16="http://schemas.microsoft.com/office/drawing/2014/main" id="{38D12F20-0B22-17F9-D908-A2F86A157E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3750" y="1464111"/>
            <a:ext cx="6262798" cy="3822139"/>
          </a:xfrm>
          <a:prstGeom prst="rect">
            <a:avLst/>
          </a:prstGeom>
          <a:noFill/>
          <a:ln>
            <a:noFill/>
          </a:ln>
        </p:spPr>
      </p:pic>
      <p:sp>
        <p:nvSpPr>
          <p:cNvPr id="10" name="Content Placeholder 9">
            <a:extLst>
              <a:ext uri="{FF2B5EF4-FFF2-40B4-BE49-F238E27FC236}">
                <a16:creationId xmlns:a16="http://schemas.microsoft.com/office/drawing/2014/main" id="{48CDE85B-36A9-AC92-5293-F1B3A70C2591}"/>
              </a:ext>
            </a:extLst>
          </p:cNvPr>
          <p:cNvSpPr txBox="1">
            <a:spLocks/>
          </p:cNvSpPr>
          <p:nvPr/>
        </p:nvSpPr>
        <p:spPr>
          <a:xfrm>
            <a:off x="462707" y="733304"/>
            <a:ext cx="5322680" cy="615446"/>
          </a:xfrm>
          <a:prstGeom prst="rect">
            <a:avLst/>
          </a:prstGeom>
        </p:spPr>
        <p:txBody>
          <a:bodyPr vert="horz" lIns="91440" tIns="45720" rIns="91440" bIns="45720" rtlCol="0" anchor="t" anchorCtr="0">
            <a:normAutofit fontScale="92500" lnSpcReduction="20000"/>
          </a:bodyPr>
          <a:lstStyle>
            <a:lvl1pPr marL="168275" indent="-168275"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288925" indent="-1206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396875" indent="-10795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da-DK" sz="3900" b="1" kern="100" dirty="0">
                <a:effectLst/>
                <a:cs typeface="Times New Roman" panose="02020603050405020304" pitchFamily="18" charset="0"/>
              </a:rPr>
              <a:t>Selskabsøkonomien</a:t>
            </a:r>
            <a:endParaRPr lang="da-DK" sz="3900" dirty="0"/>
          </a:p>
          <a:p>
            <a:pPr marL="0" indent="0">
              <a:buFont typeface="Arial" panose="020B0604020202020204" pitchFamily="34" charset="0"/>
              <a:buNone/>
            </a:pPr>
            <a:endParaRPr lang="en-US" sz="1800" dirty="0">
              <a:solidFill>
                <a:srgbClr val="FF0000"/>
              </a:solidFill>
            </a:endParaRPr>
          </a:p>
        </p:txBody>
      </p:sp>
      <p:sp>
        <p:nvSpPr>
          <p:cNvPr id="11" name="Rektangel: afrundede hjørner 10">
            <a:extLst>
              <a:ext uri="{FF2B5EF4-FFF2-40B4-BE49-F238E27FC236}">
                <a16:creationId xmlns:a16="http://schemas.microsoft.com/office/drawing/2014/main" id="{72086827-5B96-393C-50CE-C95B22CC4FE0}"/>
              </a:ext>
            </a:extLst>
          </p:cNvPr>
          <p:cNvSpPr/>
          <p:nvPr/>
        </p:nvSpPr>
        <p:spPr>
          <a:xfrm>
            <a:off x="10097814" y="5016625"/>
            <a:ext cx="946255" cy="296039"/>
          </a:xfrm>
          <a:prstGeom prst="round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7DC67BBD-AF77-D4AB-37C9-562519BC0866}"/>
              </a:ext>
            </a:extLst>
          </p:cNvPr>
          <p:cNvSpPr txBox="1"/>
          <p:nvPr/>
        </p:nvSpPr>
        <p:spPr>
          <a:xfrm>
            <a:off x="5528814" y="5274959"/>
            <a:ext cx="622512" cy="200055"/>
          </a:xfrm>
          <a:prstGeom prst="rect">
            <a:avLst/>
          </a:prstGeom>
          <a:noFill/>
        </p:spPr>
        <p:txBody>
          <a:bodyPr wrap="square">
            <a:spAutoFit/>
          </a:bodyPr>
          <a:lstStyle/>
          <a:p>
            <a:r>
              <a:rPr lang="da-DK" sz="700" dirty="0">
                <a:solidFill>
                  <a:srgbClr val="000000"/>
                </a:solidFill>
                <a:effectLst/>
                <a:latin typeface="Open Sans" panose="020B0606030504020204" pitchFamily="34" charset="0"/>
                <a:ea typeface="Montserrat" panose="00000500000000000000" pitchFamily="2" charset="0"/>
                <a:cs typeface="Montserrat" panose="00000500000000000000" pitchFamily="2" charset="0"/>
              </a:rPr>
              <a:t>Tabel 4</a:t>
            </a:r>
            <a:endParaRPr lang="da-DK" sz="700" dirty="0"/>
          </a:p>
        </p:txBody>
      </p:sp>
      <p:sp>
        <p:nvSpPr>
          <p:cNvPr id="14" name="Pil: bøjet opad 13">
            <a:extLst>
              <a:ext uri="{FF2B5EF4-FFF2-40B4-BE49-F238E27FC236}">
                <a16:creationId xmlns:a16="http://schemas.microsoft.com/office/drawing/2014/main" id="{EB1B64D5-F5D8-1692-5FE1-221EE3713A42}"/>
              </a:ext>
            </a:extLst>
          </p:cNvPr>
          <p:cNvSpPr/>
          <p:nvPr/>
        </p:nvSpPr>
        <p:spPr>
          <a:xfrm>
            <a:off x="8625829" y="5374988"/>
            <a:ext cx="1849465" cy="447675"/>
          </a:xfrm>
          <a:prstGeom prst="curvedUpArrow">
            <a:avLst>
              <a:gd name="adj1" fmla="val 12433"/>
              <a:gd name="adj2" fmla="val 5000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5" name="Pil: bøjet opad 14">
            <a:extLst>
              <a:ext uri="{FF2B5EF4-FFF2-40B4-BE49-F238E27FC236}">
                <a16:creationId xmlns:a16="http://schemas.microsoft.com/office/drawing/2014/main" id="{E9177078-30F7-B332-68AF-ED3DF73E562C}"/>
              </a:ext>
            </a:extLst>
          </p:cNvPr>
          <p:cNvSpPr/>
          <p:nvPr/>
        </p:nvSpPr>
        <p:spPr>
          <a:xfrm flipH="1">
            <a:off x="8988626" y="5374987"/>
            <a:ext cx="1794616" cy="447675"/>
          </a:xfrm>
          <a:prstGeom prst="curvedUpArrow">
            <a:avLst>
              <a:gd name="adj1" fmla="val 12433"/>
              <a:gd name="adj2" fmla="val 5000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 name="Rektangel: afrundede hjørner 1">
            <a:extLst>
              <a:ext uri="{FF2B5EF4-FFF2-40B4-BE49-F238E27FC236}">
                <a16:creationId xmlns:a16="http://schemas.microsoft.com/office/drawing/2014/main" id="{379D70B2-7609-0313-EFF9-302A6298B0D9}"/>
              </a:ext>
            </a:extLst>
          </p:cNvPr>
          <p:cNvSpPr/>
          <p:nvPr/>
        </p:nvSpPr>
        <p:spPr>
          <a:xfrm>
            <a:off x="8415089" y="5016625"/>
            <a:ext cx="946255" cy="296039"/>
          </a:xfrm>
          <a:prstGeom prst="round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Tekstfelt 23">
            <a:extLst>
              <a:ext uri="{FF2B5EF4-FFF2-40B4-BE49-F238E27FC236}">
                <a16:creationId xmlns:a16="http://schemas.microsoft.com/office/drawing/2014/main" id="{671DDD92-A071-D38B-9B9E-524382BC8B32}"/>
              </a:ext>
            </a:extLst>
          </p:cNvPr>
          <p:cNvSpPr txBox="1"/>
          <p:nvPr/>
        </p:nvSpPr>
        <p:spPr>
          <a:xfrm>
            <a:off x="151451" y="4122166"/>
            <a:ext cx="622512" cy="200055"/>
          </a:xfrm>
          <a:prstGeom prst="rect">
            <a:avLst/>
          </a:prstGeom>
          <a:noFill/>
        </p:spPr>
        <p:txBody>
          <a:bodyPr wrap="square">
            <a:spAutoFit/>
          </a:bodyPr>
          <a:lstStyle/>
          <a:p>
            <a:r>
              <a:rPr lang="da-DK" sz="700" dirty="0">
                <a:solidFill>
                  <a:srgbClr val="000000"/>
                </a:solidFill>
                <a:effectLst/>
                <a:latin typeface="Open Sans" panose="020B0606030504020204" pitchFamily="34" charset="0"/>
                <a:ea typeface="Montserrat" panose="00000500000000000000" pitchFamily="2" charset="0"/>
                <a:cs typeface="Montserrat" panose="00000500000000000000" pitchFamily="2" charset="0"/>
              </a:rPr>
              <a:t>Figur 11</a:t>
            </a:r>
            <a:endParaRPr lang="da-DK" sz="700" dirty="0"/>
          </a:p>
        </p:txBody>
      </p:sp>
      <p:sp>
        <p:nvSpPr>
          <p:cNvPr id="3" name="Tekstfelt 2">
            <a:extLst>
              <a:ext uri="{FF2B5EF4-FFF2-40B4-BE49-F238E27FC236}">
                <a16:creationId xmlns:a16="http://schemas.microsoft.com/office/drawing/2014/main" id="{1EA6EF8F-0F56-C085-1B43-9F82AE831F3F}"/>
              </a:ext>
            </a:extLst>
          </p:cNvPr>
          <p:cNvSpPr txBox="1"/>
          <p:nvPr/>
        </p:nvSpPr>
        <p:spPr>
          <a:xfrm>
            <a:off x="81942" y="6657945"/>
            <a:ext cx="622512" cy="200055"/>
          </a:xfrm>
          <a:prstGeom prst="rect">
            <a:avLst/>
          </a:prstGeom>
          <a:noFill/>
        </p:spPr>
        <p:txBody>
          <a:bodyPr wrap="square">
            <a:spAutoFit/>
          </a:bodyPr>
          <a:lstStyle/>
          <a:p>
            <a:r>
              <a:rPr lang="da-DK" sz="700" dirty="0">
                <a:solidFill>
                  <a:srgbClr val="000000"/>
                </a:solidFill>
                <a:effectLst/>
                <a:latin typeface="Open Sans" panose="020B0606030504020204" pitchFamily="34" charset="0"/>
                <a:ea typeface="Montserrat" panose="00000500000000000000" pitchFamily="2" charset="0"/>
                <a:cs typeface="Montserrat" panose="00000500000000000000" pitchFamily="2" charset="0"/>
              </a:rPr>
              <a:t>Figur 12</a:t>
            </a:r>
            <a:endParaRPr lang="da-DK" sz="700" dirty="0"/>
          </a:p>
        </p:txBody>
      </p:sp>
      <p:sp>
        <p:nvSpPr>
          <p:cNvPr id="18" name="Rektangel: afrundede hjørner 17">
            <a:extLst>
              <a:ext uri="{FF2B5EF4-FFF2-40B4-BE49-F238E27FC236}">
                <a16:creationId xmlns:a16="http://schemas.microsoft.com/office/drawing/2014/main" id="{7DC302E5-0A2F-521D-84D3-1995262DB895}"/>
              </a:ext>
            </a:extLst>
          </p:cNvPr>
          <p:cNvSpPr/>
          <p:nvPr/>
        </p:nvSpPr>
        <p:spPr>
          <a:xfrm>
            <a:off x="4122077" y="1413241"/>
            <a:ext cx="732171" cy="2152920"/>
          </a:xfrm>
          <a:prstGeom prst="round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afrundede hjørner 18">
            <a:extLst>
              <a:ext uri="{FF2B5EF4-FFF2-40B4-BE49-F238E27FC236}">
                <a16:creationId xmlns:a16="http://schemas.microsoft.com/office/drawing/2014/main" id="{17A33E54-7A77-6B62-D172-7CDDD5EE081E}"/>
              </a:ext>
            </a:extLst>
          </p:cNvPr>
          <p:cNvSpPr/>
          <p:nvPr/>
        </p:nvSpPr>
        <p:spPr>
          <a:xfrm>
            <a:off x="2895009" y="1413239"/>
            <a:ext cx="732171" cy="2152921"/>
          </a:xfrm>
          <a:prstGeom prst="round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6" name="Billede 15">
            <a:extLst>
              <a:ext uri="{FF2B5EF4-FFF2-40B4-BE49-F238E27FC236}">
                <a16:creationId xmlns:a16="http://schemas.microsoft.com/office/drawing/2014/main" id="{1B74D500-7DDE-44F8-1107-2A047E0976F2}"/>
              </a:ext>
            </a:extLst>
          </p:cNvPr>
          <p:cNvPicPr>
            <a:picLocks noChangeAspect="1"/>
          </p:cNvPicPr>
          <p:nvPr/>
        </p:nvPicPr>
        <p:blipFill>
          <a:blip r:embed="rId5"/>
          <a:stretch>
            <a:fillRect/>
          </a:stretch>
        </p:blipFill>
        <p:spPr>
          <a:xfrm>
            <a:off x="169316" y="4329855"/>
            <a:ext cx="5322680" cy="2347582"/>
          </a:xfrm>
          <a:prstGeom prst="rect">
            <a:avLst/>
          </a:prstGeom>
        </p:spPr>
      </p:pic>
    </p:spTree>
    <p:extLst>
      <p:ext uri="{BB962C8B-B14F-4D97-AF65-F5344CB8AC3E}">
        <p14:creationId xmlns:p14="http://schemas.microsoft.com/office/powerpoint/2010/main" val="2985799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65A29-0765-E4FC-F649-3C0D40518209}"/>
            </a:ext>
          </a:extLst>
        </p:cNvPr>
        <p:cNvGrpSpPr/>
        <p:nvPr/>
      </p:nvGrpSpPr>
      <p:grpSpPr>
        <a:xfrm>
          <a:off x="0" y="0"/>
          <a:ext cx="0" cy="0"/>
          <a:chOff x="0" y="0"/>
          <a:chExt cx="0" cy="0"/>
        </a:xfrm>
      </p:grpSpPr>
      <p:pic>
        <p:nvPicPr>
          <p:cNvPr id="13" name="Billede 12">
            <a:extLst>
              <a:ext uri="{FF2B5EF4-FFF2-40B4-BE49-F238E27FC236}">
                <a16:creationId xmlns:a16="http://schemas.microsoft.com/office/drawing/2014/main" id="{31513200-579C-B7F5-F987-F200766B532C}"/>
              </a:ext>
            </a:extLst>
          </p:cNvPr>
          <p:cNvPicPr>
            <a:picLocks noChangeAspect="1"/>
          </p:cNvPicPr>
          <p:nvPr/>
        </p:nvPicPr>
        <p:blipFill>
          <a:blip r:embed="rId3"/>
          <a:stretch>
            <a:fillRect/>
          </a:stretch>
        </p:blipFill>
        <p:spPr>
          <a:xfrm>
            <a:off x="6655933" y="2162967"/>
            <a:ext cx="5350329" cy="2246426"/>
          </a:xfrm>
          <a:prstGeom prst="rect">
            <a:avLst/>
          </a:prstGeom>
        </p:spPr>
      </p:pic>
      <p:sp>
        <p:nvSpPr>
          <p:cNvPr id="10" name="Content Placeholder 9">
            <a:extLst>
              <a:ext uri="{FF2B5EF4-FFF2-40B4-BE49-F238E27FC236}">
                <a16:creationId xmlns:a16="http://schemas.microsoft.com/office/drawing/2014/main" id="{5F212F9A-49B2-AC81-E490-0B138F2E1683}"/>
              </a:ext>
            </a:extLst>
          </p:cNvPr>
          <p:cNvSpPr>
            <a:spLocks noGrp="1"/>
          </p:cNvSpPr>
          <p:nvPr>
            <p:ph sz="quarter" idx="4"/>
          </p:nvPr>
        </p:nvSpPr>
        <p:spPr>
          <a:xfrm>
            <a:off x="473995" y="1641648"/>
            <a:ext cx="6640085" cy="4412904"/>
          </a:xfrm>
        </p:spPr>
        <p:txBody>
          <a:bodyPr>
            <a:normAutofit/>
          </a:bodyPr>
          <a:lstStyle/>
          <a:p>
            <a:pPr marL="0" indent="0">
              <a:buNone/>
            </a:pPr>
            <a:r>
              <a:rPr lang="da-DK" b="1" dirty="0"/>
              <a:t>Vi skal til Rodskov! </a:t>
            </a:r>
          </a:p>
          <a:p>
            <a:r>
              <a:rPr lang="da-DK" kern="100" dirty="0">
                <a:effectLst/>
                <a:cs typeface="Times New Roman" panose="02020603050405020304" pitchFamily="18" charset="0"/>
              </a:rPr>
              <a:t> Fra midlertidig løsning til varig forsyning</a:t>
            </a:r>
          </a:p>
          <a:p>
            <a:r>
              <a:rPr lang="da-DK" kern="100" dirty="0">
                <a:cs typeface="Times New Roman" panose="02020603050405020304" pitchFamily="18" charset="0"/>
              </a:rPr>
              <a:t> Forsyningspligten er en realitet – vi skal handle nu!</a:t>
            </a:r>
            <a:endParaRPr lang="da-DK" kern="100" dirty="0">
              <a:effectLst/>
              <a:cs typeface="Times New Roman" panose="02020603050405020304" pitchFamily="18" charset="0"/>
            </a:endParaRPr>
          </a:p>
          <a:p>
            <a:pPr>
              <a:spcAft>
                <a:spcPts val="800"/>
              </a:spcAft>
            </a:pPr>
            <a:r>
              <a:rPr lang="da-DK" kern="100" dirty="0">
                <a:effectLst/>
                <a:cs typeface="Times New Roman" panose="02020603050405020304" pitchFamily="18" charset="0"/>
              </a:rPr>
              <a:t>100 forbrugere – break-even er inden for rækkevidde</a:t>
            </a:r>
          </a:p>
          <a:p>
            <a:pPr>
              <a:spcAft>
                <a:spcPts val="800"/>
              </a:spcAft>
            </a:pPr>
            <a:r>
              <a:rPr lang="da-DK" kern="100" dirty="0">
                <a:cs typeface="Times New Roman" panose="02020603050405020304" pitchFamily="18" charset="0"/>
              </a:rPr>
              <a:t>10 mio. kr. investering i en transmissionsledning sikrer billigere og stabil varme</a:t>
            </a:r>
          </a:p>
          <a:p>
            <a:pPr>
              <a:spcAft>
                <a:spcPts val="800"/>
              </a:spcAft>
            </a:pPr>
            <a:r>
              <a:rPr lang="da-DK" kern="100" dirty="0">
                <a:cs typeface="Times New Roman" panose="02020603050405020304" pitchFamily="18" charset="0"/>
              </a:rPr>
              <a:t>Klar til varmesæsonen 2025/26</a:t>
            </a:r>
          </a:p>
          <a:p>
            <a:pPr marL="0" indent="0">
              <a:lnSpc>
                <a:spcPct val="115000"/>
              </a:lnSpc>
              <a:spcAft>
                <a:spcPts val="800"/>
              </a:spcAft>
              <a:buNone/>
            </a:pPr>
            <a:endParaRPr lang="da-DK" sz="2300" kern="100" dirty="0">
              <a:effectLst/>
              <a:cs typeface="Times New Roman" panose="02020603050405020304" pitchFamily="18" charset="0"/>
            </a:endParaRPr>
          </a:p>
          <a:p>
            <a:pPr marL="0" indent="0">
              <a:buNone/>
            </a:pPr>
            <a:endParaRPr lang="en-US" b="1" dirty="0"/>
          </a:p>
        </p:txBody>
      </p:sp>
      <p:sp>
        <p:nvSpPr>
          <p:cNvPr id="14" name="Content Placeholder 9">
            <a:extLst>
              <a:ext uri="{FF2B5EF4-FFF2-40B4-BE49-F238E27FC236}">
                <a16:creationId xmlns:a16="http://schemas.microsoft.com/office/drawing/2014/main" id="{E2B0B81C-DEDE-ED82-7286-534ADB468E6D}"/>
              </a:ext>
            </a:extLst>
          </p:cNvPr>
          <p:cNvSpPr txBox="1">
            <a:spLocks/>
          </p:cNvSpPr>
          <p:nvPr/>
        </p:nvSpPr>
        <p:spPr>
          <a:xfrm>
            <a:off x="626222" y="3844753"/>
            <a:ext cx="4326779" cy="2209799"/>
          </a:xfrm>
          <a:prstGeom prst="rect">
            <a:avLst/>
          </a:prstGeom>
        </p:spPr>
        <p:txBody>
          <a:bodyPr vert="horz" lIns="91440" tIns="45720" rIns="91440" bIns="45720" rtlCol="0" anchor="t" anchorCtr="0">
            <a:normAutofit/>
          </a:bodyPr>
          <a:lstStyle>
            <a:lvl1pPr marL="168275" indent="-168275"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288925" indent="-1206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396875" indent="-10795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Arial" panose="020B0604020202020204" pitchFamily="34" charset="0"/>
              <a:buNone/>
            </a:pPr>
            <a:endParaRPr lang="en-US" b="1" dirty="0"/>
          </a:p>
        </p:txBody>
      </p:sp>
      <p:sp>
        <p:nvSpPr>
          <p:cNvPr id="2" name="Title 1">
            <a:extLst>
              <a:ext uri="{FF2B5EF4-FFF2-40B4-BE49-F238E27FC236}">
                <a16:creationId xmlns:a16="http://schemas.microsoft.com/office/drawing/2014/main" id="{D8023CD8-3E1A-4A51-3300-248547923459}"/>
              </a:ext>
            </a:extLst>
          </p:cNvPr>
          <p:cNvSpPr txBox="1">
            <a:spLocks/>
          </p:cNvSpPr>
          <p:nvPr/>
        </p:nvSpPr>
        <p:spPr>
          <a:xfrm>
            <a:off x="473995" y="803448"/>
            <a:ext cx="8191299"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Formandens beretning – hvor skal vi hen?</a:t>
            </a:r>
          </a:p>
        </p:txBody>
      </p:sp>
    </p:spTree>
    <p:extLst>
      <p:ext uri="{BB962C8B-B14F-4D97-AF65-F5344CB8AC3E}">
        <p14:creationId xmlns:p14="http://schemas.microsoft.com/office/powerpoint/2010/main" val="571934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30AE7-D5E7-58A6-6026-0946B9A950EE}"/>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995A1BF-A8BD-ADCB-EA04-C6886317D7BF}"/>
              </a:ext>
            </a:extLst>
          </p:cNvPr>
          <p:cNvSpPr>
            <a:spLocks noGrp="1"/>
          </p:cNvSpPr>
          <p:nvPr>
            <p:ph sz="quarter" idx="4"/>
          </p:nvPr>
        </p:nvSpPr>
        <p:spPr>
          <a:xfrm>
            <a:off x="474133" y="1687289"/>
            <a:ext cx="7699627" cy="3185883"/>
          </a:xfrm>
        </p:spPr>
        <p:txBody>
          <a:bodyPr>
            <a:normAutofit/>
          </a:bodyPr>
          <a:lstStyle/>
          <a:p>
            <a:r>
              <a:rPr lang="da-DK" dirty="0"/>
              <a:t>Nyt takstblad, nu inkl. gravearbejde</a:t>
            </a:r>
          </a:p>
          <a:p>
            <a:r>
              <a:rPr lang="da-DK" dirty="0"/>
              <a:t>Kredsløb Aarhus?</a:t>
            </a:r>
          </a:p>
          <a:p>
            <a:r>
              <a:rPr lang="da-DK" dirty="0"/>
              <a:t>Hornslet?</a:t>
            </a:r>
          </a:p>
          <a:p>
            <a:r>
              <a:rPr lang="da-DK" dirty="0"/>
              <a:t>Thorsager?</a:t>
            </a:r>
          </a:p>
          <a:p>
            <a:pPr marL="0" indent="0">
              <a:buNone/>
            </a:pPr>
            <a:endParaRPr lang="en-US" dirty="0"/>
          </a:p>
        </p:txBody>
      </p:sp>
      <p:pic>
        <p:nvPicPr>
          <p:cNvPr id="9" name="Billede 8">
            <a:extLst>
              <a:ext uri="{FF2B5EF4-FFF2-40B4-BE49-F238E27FC236}">
                <a16:creationId xmlns:a16="http://schemas.microsoft.com/office/drawing/2014/main" id="{2E42E5F7-747A-8C15-1CBA-F66855789890}"/>
              </a:ext>
            </a:extLst>
          </p:cNvPr>
          <p:cNvPicPr>
            <a:picLocks noChangeAspect="1"/>
          </p:cNvPicPr>
          <p:nvPr/>
        </p:nvPicPr>
        <p:blipFill>
          <a:blip r:embed="rId3"/>
          <a:srcRect t="10829"/>
          <a:stretch/>
        </p:blipFill>
        <p:spPr>
          <a:xfrm>
            <a:off x="5780137" y="1530350"/>
            <a:ext cx="5770590" cy="4406900"/>
          </a:xfrm>
          <a:prstGeom prst="rect">
            <a:avLst/>
          </a:prstGeom>
        </p:spPr>
      </p:pic>
      <p:sp>
        <p:nvSpPr>
          <p:cNvPr id="2" name="Title 1">
            <a:extLst>
              <a:ext uri="{FF2B5EF4-FFF2-40B4-BE49-F238E27FC236}">
                <a16:creationId xmlns:a16="http://schemas.microsoft.com/office/drawing/2014/main" id="{E2E3AE03-056F-CE82-137F-71ABC12A18C6}"/>
              </a:ext>
            </a:extLst>
          </p:cNvPr>
          <p:cNvSpPr txBox="1">
            <a:spLocks/>
          </p:cNvSpPr>
          <p:nvPr/>
        </p:nvSpPr>
        <p:spPr>
          <a:xfrm>
            <a:off x="474133" y="803448"/>
            <a:ext cx="8191299"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Formandens beretning – hvad så med...</a:t>
            </a:r>
          </a:p>
        </p:txBody>
      </p:sp>
    </p:spTree>
    <p:extLst>
      <p:ext uri="{BB962C8B-B14F-4D97-AF65-F5344CB8AC3E}">
        <p14:creationId xmlns:p14="http://schemas.microsoft.com/office/powerpoint/2010/main" val="2671594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314DD-E5EE-19DF-2535-167C1DBBCB42}"/>
            </a:ext>
          </a:extLst>
        </p:cNvPr>
        <p:cNvGrpSpPr/>
        <p:nvPr/>
      </p:nvGrpSpPr>
      <p:grpSpPr>
        <a:xfrm>
          <a:off x="0" y="0"/>
          <a:ext cx="0" cy="0"/>
          <a:chOff x="0" y="0"/>
          <a:chExt cx="0" cy="0"/>
        </a:xfrm>
      </p:grpSpPr>
      <p:sp>
        <p:nvSpPr>
          <p:cNvPr id="11" name="Rektangel 10">
            <a:extLst>
              <a:ext uri="{FF2B5EF4-FFF2-40B4-BE49-F238E27FC236}">
                <a16:creationId xmlns:a16="http://schemas.microsoft.com/office/drawing/2014/main" id="{6D627CEF-71C9-6201-B1BF-29B91ACE778F}"/>
              </a:ext>
            </a:extLst>
          </p:cNvPr>
          <p:cNvSpPr/>
          <p:nvPr/>
        </p:nvSpPr>
        <p:spPr>
          <a:xfrm>
            <a:off x="7844548" y="903460"/>
            <a:ext cx="3713162" cy="50510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Content Placeholder 9">
            <a:extLst>
              <a:ext uri="{FF2B5EF4-FFF2-40B4-BE49-F238E27FC236}">
                <a16:creationId xmlns:a16="http://schemas.microsoft.com/office/drawing/2014/main" id="{15530C13-2114-9D75-AB31-FE64F919EA4B}"/>
              </a:ext>
            </a:extLst>
          </p:cNvPr>
          <p:cNvSpPr>
            <a:spLocks noGrp="1"/>
          </p:cNvSpPr>
          <p:nvPr>
            <p:ph sz="quarter" idx="4"/>
          </p:nvPr>
        </p:nvSpPr>
        <p:spPr>
          <a:xfrm>
            <a:off x="481513" y="748284"/>
            <a:ext cx="7304981" cy="2906483"/>
          </a:xfrm>
        </p:spPr>
        <p:txBody>
          <a:bodyPr>
            <a:normAutofit/>
          </a:bodyPr>
          <a:lstStyle/>
          <a:p>
            <a:pPr marL="0" indent="0">
              <a:buNone/>
            </a:pPr>
            <a:r>
              <a:rPr lang="da-DK" sz="3600" b="1" dirty="0"/>
              <a:t>Årsregnskab 2024 </a:t>
            </a:r>
            <a:r>
              <a:rPr lang="da-DK" sz="2000" i="1" dirty="0"/>
              <a:t>v/ statsaut. revisor Frank Nørgaard</a:t>
            </a:r>
            <a:r>
              <a:rPr lang="da-DK" b="1" dirty="0"/>
              <a:t> </a:t>
            </a:r>
            <a:endParaRPr lang="en-US" dirty="0"/>
          </a:p>
        </p:txBody>
      </p:sp>
      <p:graphicFrame>
        <p:nvGraphicFramePr>
          <p:cNvPr id="6" name="Tabel 5">
            <a:extLst>
              <a:ext uri="{FF2B5EF4-FFF2-40B4-BE49-F238E27FC236}">
                <a16:creationId xmlns:a16="http://schemas.microsoft.com/office/drawing/2014/main" id="{DD28F6C9-4E21-866D-358F-A5FDBDA53D4B}"/>
              </a:ext>
            </a:extLst>
          </p:cNvPr>
          <p:cNvGraphicFramePr>
            <a:graphicFrameLocks noGrp="1"/>
          </p:cNvGraphicFramePr>
          <p:nvPr>
            <p:extLst>
              <p:ext uri="{D42A27DB-BD31-4B8C-83A1-F6EECF244321}">
                <p14:modId xmlns:p14="http://schemas.microsoft.com/office/powerpoint/2010/main" val="770974418"/>
              </p:ext>
            </p:extLst>
          </p:nvPr>
        </p:nvGraphicFramePr>
        <p:xfrm>
          <a:off x="537958" y="1506223"/>
          <a:ext cx="6242049" cy="4938330"/>
        </p:xfrm>
        <a:graphic>
          <a:graphicData uri="http://schemas.openxmlformats.org/drawingml/2006/table">
            <a:tbl>
              <a:tblPr>
                <a:tableStyleId>{72833802-FEF1-4C79-8D5D-14CF1EAF98D9}</a:tableStyleId>
              </a:tblPr>
              <a:tblGrid>
                <a:gridCol w="3801773">
                  <a:extLst>
                    <a:ext uri="{9D8B030D-6E8A-4147-A177-3AD203B41FA5}">
                      <a16:colId xmlns:a16="http://schemas.microsoft.com/office/drawing/2014/main" val="2225175202"/>
                    </a:ext>
                  </a:extLst>
                </a:gridCol>
                <a:gridCol w="2440276">
                  <a:extLst>
                    <a:ext uri="{9D8B030D-6E8A-4147-A177-3AD203B41FA5}">
                      <a16:colId xmlns:a16="http://schemas.microsoft.com/office/drawing/2014/main" val="894284217"/>
                    </a:ext>
                  </a:extLst>
                </a:gridCol>
              </a:tblGrid>
              <a:tr h="493833">
                <a:tc>
                  <a:txBody>
                    <a:bodyPr/>
                    <a:lstStyle/>
                    <a:p>
                      <a:pPr algn="l" rtl="0" fontAlgn="ctr"/>
                      <a:r>
                        <a:rPr lang="da-DK" sz="1800" u="none" strike="noStrike" dirty="0">
                          <a:effectLst/>
                          <a:latin typeface="Roboto Condensed" panose="02000000000000000000" pitchFamily="2" charset="0"/>
                          <a:ea typeface="Roboto Condensed" panose="02000000000000000000" pitchFamily="2" charset="0"/>
                        </a:rPr>
                        <a:t>Nettoomsætning</a:t>
                      </a:r>
                      <a:endParaRPr lang="da-DK" sz="1800" b="1" i="0" u="none" strike="noStrike" dirty="0">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w="12700" cap="rnd" cmpd="sng" algn="ctr">
                      <a:noFill/>
                      <a:prstDash val="solid"/>
                    </a:lnL>
                    <a:lnR>
                      <a:noFill/>
                    </a:lnR>
                    <a:lnT w="12700" cap="rnd" cmpd="sng" algn="ctr">
                      <a:noFill/>
                      <a:prstDash val="solid"/>
                    </a:lnT>
                    <a:lnB>
                      <a:noFill/>
                    </a:lnB>
                    <a:lnTlToBr w="12700" cmpd="sng">
                      <a:noFill/>
                      <a:prstDash val="solid"/>
                    </a:lnTlToBr>
                    <a:lnBlToTr w="12700" cmpd="sng">
                      <a:noFill/>
                      <a:prstDash val="solid"/>
                    </a:lnBlToTr>
                  </a:tcPr>
                </a:tc>
                <a:tc>
                  <a:txBody>
                    <a:bodyPr/>
                    <a:lstStyle/>
                    <a:p>
                      <a:pPr algn="r" rtl="0" fontAlgn="ctr"/>
                      <a:r>
                        <a:rPr lang="da-DK" sz="1800" u="none" strike="noStrike" dirty="0">
                          <a:effectLst/>
                          <a:latin typeface="Roboto Condensed" panose="02000000000000000000" pitchFamily="2" charset="0"/>
                          <a:ea typeface="Roboto Condensed" panose="02000000000000000000" pitchFamily="2" charset="0"/>
                        </a:rPr>
                        <a:t>   25.700.197 kr. </a:t>
                      </a:r>
                      <a:endParaRPr lang="da-DK" sz="1800" b="1" i="0" u="none" strike="noStrike" dirty="0">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a:noFill/>
                    </a:lnL>
                    <a:lnR w="12700" cap="rnd" cmpd="sng" algn="ctr">
                      <a:noFill/>
                      <a:prstDash val="solid"/>
                    </a:lnR>
                    <a:lnT w="12700" cap="rnd" cmpd="sng" algn="ctr">
                      <a:noFill/>
                      <a:prstDash val="solid"/>
                    </a:lnT>
                    <a:lnB>
                      <a:noFill/>
                    </a:lnB>
                    <a:lnTlToBr w="12700" cmpd="sng">
                      <a:noFill/>
                      <a:prstDash val="solid"/>
                    </a:lnTlToBr>
                    <a:lnBlToTr w="12700" cmpd="sng">
                      <a:noFill/>
                      <a:prstDash val="solid"/>
                    </a:lnBlToTr>
                  </a:tcPr>
                </a:tc>
                <a:extLst>
                  <a:ext uri="{0D108BD9-81ED-4DB2-BD59-A6C34878D82A}">
                    <a16:rowId xmlns:a16="http://schemas.microsoft.com/office/drawing/2014/main" val="1913179312"/>
                  </a:ext>
                </a:extLst>
              </a:tr>
              <a:tr h="493833">
                <a:tc>
                  <a:txBody>
                    <a:bodyPr/>
                    <a:lstStyle/>
                    <a:p>
                      <a:pPr algn="l" rtl="0" fontAlgn="ctr"/>
                      <a:r>
                        <a:rPr lang="da-DK" sz="1800" u="none" strike="noStrike" dirty="0">
                          <a:effectLst/>
                          <a:latin typeface="Roboto Condensed" panose="02000000000000000000" pitchFamily="2" charset="0"/>
                          <a:ea typeface="Roboto Condensed" panose="02000000000000000000" pitchFamily="2" charset="0"/>
                        </a:rPr>
                        <a:t>Produktionsomkostninger</a:t>
                      </a:r>
                      <a:endParaRPr lang="da-DK" sz="1800" b="0" i="0" u="none" strike="noStrike" dirty="0">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w="12700" cap="rnd"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rtl="0" fontAlgn="ctr"/>
                      <a:r>
                        <a:rPr lang="da-DK" sz="1800" u="none" strike="noStrike">
                          <a:effectLst/>
                          <a:latin typeface="Roboto Condensed" panose="02000000000000000000" pitchFamily="2" charset="0"/>
                          <a:ea typeface="Roboto Condensed" panose="02000000000000000000" pitchFamily="2" charset="0"/>
                        </a:rPr>
                        <a:t>-  17.050.514 kr. </a:t>
                      </a:r>
                      <a:endParaRPr lang="da-DK" sz="1800" b="0" i="0" u="none" strike="noStrike">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a:noFill/>
                    </a:lnL>
                    <a:lnR w="12700" cap="rnd"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47539729"/>
                  </a:ext>
                </a:extLst>
              </a:tr>
              <a:tr h="493833">
                <a:tc>
                  <a:txBody>
                    <a:bodyPr/>
                    <a:lstStyle/>
                    <a:p>
                      <a:pPr algn="l" rtl="0" fontAlgn="ctr"/>
                      <a:r>
                        <a:rPr lang="da-DK" sz="1800" u="none" strike="noStrike" dirty="0">
                          <a:effectLst/>
                          <a:latin typeface="Roboto Condensed" panose="02000000000000000000" pitchFamily="2" charset="0"/>
                          <a:ea typeface="Roboto Condensed" panose="02000000000000000000" pitchFamily="2" charset="0"/>
                        </a:rPr>
                        <a:t>Distributionsomkostninger</a:t>
                      </a:r>
                      <a:endParaRPr lang="da-DK" sz="1800" b="0" i="0" u="none" strike="noStrike" dirty="0">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w="12700" cap="rnd"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rtl="0" fontAlgn="ctr"/>
                      <a:r>
                        <a:rPr lang="da-DK" sz="1800" u="none" strike="noStrike" dirty="0">
                          <a:effectLst/>
                          <a:latin typeface="Roboto Condensed" panose="02000000000000000000" pitchFamily="2" charset="0"/>
                          <a:ea typeface="Roboto Condensed" panose="02000000000000000000" pitchFamily="2" charset="0"/>
                        </a:rPr>
                        <a:t>-    4.111.603 kr. </a:t>
                      </a:r>
                      <a:endParaRPr lang="da-DK" sz="1800" b="0" i="0" u="none" strike="noStrike" dirty="0">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a:noFill/>
                    </a:lnL>
                    <a:lnR w="12700" cap="rnd"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2753767"/>
                  </a:ext>
                </a:extLst>
              </a:tr>
              <a:tr h="493833">
                <a:tc>
                  <a:txBody>
                    <a:bodyPr/>
                    <a:lstStyle/>
                    <a:p>
                      <a:pPr algn="l" rtl="0" fontAlgn="ctr"/>
                      <a:r>
                        <a:rPr lang="da-DK" sz="1800" u="none" strike="noStrike" dirty="0">
                          <a:effectLst/>
                          <a:latin typeface="Roboto Condensed" panose="02000000000000000000" pitchFamily="2" charset="0"/>
                          <a:ea typeface="Roboto Condensed" panose="02000000000000000000" pitchFamily="2" charset="0"/>
                        </a:rPr>
                        <a:t>Administration</a:t>
                      </a:r>
                      <a:endParaRPr lang="da-DK" sz="1800" b="0" i="0" u="none" strike="noStrike" dirty="0">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w="12700" cap="rnd"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rtl="0" fontAlgn="ctr"/>
                      <a:r>
                        <a:rPr lang="da-DK" sz="1800" u="none" strike="noStrike" dirty="0">
                          <a:effectLst/>
                          <a:latin typeface="Roboto Condensed" panose="02000000000000000000" pitchFamily="2" charset="0"/>
                          <a:ea typeface="Roboto Condensed" panose="02000000000000000000" pitchFamily="2" charset="0"/>
                        </a:rPr>
                        <a:t>-    2.479.451 kr. </a:t>
                      </a:r>
                      <a:endParaRPr lang="da-DK" sz="1800" b="0" i="0" u="none" strike="noStrike" dirty="0">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a:noFill/>
                    </a:lnL>
                    <a:lnR w="12700" cap="rnd"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58473975"/>
                  </a:ext>
                </a:extLst>
              </a:tr>
              <a:tr h="493833">
                <a:tc>
                  <a:txBody>
                    <a:bodyPr/>
                    <a:lstStyle/>
                    <a:p>
                      <a:pPr algn="l" rtl="0" fontAlgn="ctr"/>
                      <a:r>
                        <a:rPr lang="da-DK" sz="1800" u="none" strike="noStrike" dirty="0">
                          <a:effectLst/>
                          <a:latin typeface="Roboto Condensed" panose="02000000000000000000" pitchFamily="2" charset="0"/>
                          <a:ea typeface="Roboto Condensed" panose="02000000000000000000" pitchFamily="2" charset="0"/>
                        </a:rPr>
                        <a:t>Resultat før finansielle poster</a:t>
                      </a:r>
                      <a:endParaRPr lang="da-DK" sz="1800" b="0" i="0" u="none" strike="noStrike" dirty="0">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w="12700" cap="rnd"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rtl="0" fontAlgn="ctr"/>
                      <a:r>
                        <a:rPr lang="da-DK" sz="1800" u="none" strike="noStrike">
                          <a:effectLst/>
                          <a:latin typeface="Roboto Condensed" panose="02000000000000000000" pitchFamily="2" charset="0"/>
                          <a:ea typeface="Roboto Condensed" panose="02000000000000000000" pitchFamily="2" charset="0"/>
                        </a:rPr>
                        <a:t>      2.058.629 kr. </a:t>
                      </a:r>
                      <a:endParaRPr lang="da-DK" sz="1800" b="0" i="0" u="none" strike="noStrike">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a:noFill/>
                    </a:lnL>
                    <a:lnR w="12700" cap="rnd"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17772379"/>
                  </a:ext>
                </a:extLst>
              </a:tr>
              <a:tr h="493833">
                <a:tc>
                  <a:txBody>
                    <a:bodyPr/>
                    <a:lstStyle/>
                    <a:p>
                      <a:pPr algn="l" rtl="0" fontAlgn="ctr"/>
                      <a:r>
                        <a:rPr lang="da-DK" sz="1800" u="none" strike="noStrike" dirty="0">
                          <a:effectLst/>
                          <a:latin typeface="Roboto Condensed" panose="02000000000000000000" pitchFamily="2" charset="0"/>
                          <a:ea typeface="Roboto Condensed" panose="02000000000000000000" pitchFamily="2" charset="0"/>
                        </a:rPr>
                        <a:t>Andre finansielle indtægter</a:t>
                      </a:r>
                      <a:endParaRPr lang="da-DK" sz="1800" b="0" i="0" u="none" strike="noStrike" dirty="0">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w="12700" cap="rnd"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rtl="0" fontAlgn="ctr"/>
                      <a:r>
                        <a:rPr lang="da-DK" sz="1800" u="none" strike="noStrike" dirty="0">
                          <a:effectLst/>
                          <a:latin typeface="Roboto Condensed" panose="02000000000000000000" pitchFamily="2" charset="0"/>
                          <a:ea typeface="Roboto Condensed" panose="02000000000000000000" pitchFamily="2" charset="0"/>
                        </a:rPr>
                        <a:t>                       -   kr. </a:t>
                      </a:r>
                      <a:endParaRPr lang="da-DK" sz="1800" b="0" i="0" u="none" strike="noStrike" dirty="0">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a:noFill/>
                    </a:lnL>
                    <a:lnR w="12700" cap="rnd"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65549959"/>
                  </a:ext>
                </a:extLst>
              </a:tr>
              <a:tr h="493833">
                <a:tc>
                  <a:txBody>
                    <a:bodyPr/>
                    <a:lstStyle/>
                    <a:p>
                      <a:pPr algn="l" rtl="0" fontAlgn="ctr"/>
                      <a:r>
                        <a:rPr lang="da-DK" sz="1800" u="none" strike="noStrike" dirty="0">
                          <a:effectLst/>
                          <a:latin typeface="Roboto Condensed" panose="02000000000000000000" pitchFamily="2" charset="0"/>
                          <a:ea typeface="Roboto Condensed" panose="02000000000000000000" pitchFamily="2" charset="0"/>
                        </a:rPr>
                        <a:t>Finansielle omkostninger</a:t>
                      </a:r>
                      <a:endParaRPr lang="da-DK" sz="1800" b="0" i="0" u="none" strike="noStrike" dirty="0">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w="12700" cap="rnd"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rtl="0" fontAlgn="ctr"/>
                      <a:r>
                        <a:rPr lang="da-DK" sz="1800" u="none" strike="noStrike">
                          <a:effectLst/>
                          <a:latin typeface="Roboto Condensed" panose="02000000000000000000" pitchFamily="2" charset="0"/>
                          <a:ea typeface="Roboto Condensed" panose="02000000000000000000" pitchFamily="2" charset="0"/>
                        </a:rPr>
                        <a:t>-    1.351.245 kr. </a:t>
                      </a:r>
                      <a:endParaRPr lang="da-DK" sz="1800" b="0" i="0" u="none" strike="noStrike">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a:noFill/>
                    </a:lnL>
                    <a:lnR w="12700" cap="rnd"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66104626"/>
                  </a:ext>
                </a:extLst>
              </a:tr>
              <a:tr h="493833">
                <a:tc>
                  <a:txBody>
                    <a:bodyPr/>
                    <a:lstStyle/>
                    <a:p>
                      <a:pPr algn="l" rtl="0" fontAlgn="ctr"/>
                      <a:r>
                        <a:rPr lang="da-DK" sz="1800" u="none" strike="noStrike" dirty="0">
                          <a:effectLst/>
                          <a:latin typeface="Roboto Condensed" panose="02000000000000000000" pitchFamily="2" charset="0"/>
                          <a:ea typeface="Roboto Condensed" panose="02000000000000000000" pitchFamily="2" charset="0"/>
                        </a:rPr>
                        <a:t>Årets overdækning</a:t>
                      </a:r>
                      <a:endParaRPr lang="da-DK" sz="1800" b="0" i="0" u="none" strike="noStrike" dirty="0">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w="12700" cap="rnd"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rtl="0" fontAlgn="ctr"/>
                      <a:r>
                        <a:rPr lang="da-DK" sz="1800" u="none" strike="noStrike">
                          <a:effectLst/>
                          <a:latin typeface="Roboto Condensed" panose="02000000000000000000" pitchFamily="2" charset="0"/>
                          <a:ea typeface="Roboto Condensed" panose="02000000000000000000" pitchFamily="2" charset="0"/>
                        </a:rPr>
                        <a:t>          707.384 kr. </a:t>
                      </a:r>
                      <a:endParaRPr lang="da-DK" sz="1800" b="0" i="0" u="none" strike="noStrike">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a:noFill/>
                    </a:lnL>
                    <a:lnR w="12700" cap="rnd"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03463036"/>
                  </a:ext>
                </a:extLst>
              </a:tr>
              <a:tr h="493833">
                <a:tc>
                  <a:txBody>
                    <a:bodyPr/>
                    <a:lstStyle/>
                    <a:p>
                      <a:pPr algn="l" rtl="0" fontAlgn="ctr"/>
                      <a:r>
                        <a:rPr lang="da-DK" sz="1800" u="none" strike="noStrike" dirty="0">
                          <a:effectLst/>
                          <a:latin typeface="Roboto Condensed" panose="02000000000000000000" pitchFamily="2" charset="0"/>
                          <a:ea typeface="Roboto Condensed" panose="02000000000000000000" pitchFamily="2" charset="0"/>
                        </a:rPr>
                        <a:t>Underdækning overført fra tidl. år</a:t>
                      </a:r>
                      <a:endParaRPr lang="da-DK" sz="1800" b="0" i="0" u="none" strike="noStrike" dirty="0">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w="12700" cap="rnd"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rtl="0" fontAlgn="ctr"/>
                      <a:r>
                        <a:rPr lang="da-DK" sz="1800" u="none" strike="noStrike" dirty="0">
                          <a:effectLst/>
                          <a:latin typeface="Roboto Condensed" panose="02000000000000000000" pitchFamily="2" charset="0"/>
                          <a:ea typeface="Roboto Condensed" panose="02000000000000000000" pitchFamily="2" charset="0"/>
                        </a:rPr>
                        <a:t>-        547.583 kr. </a:t>
                      </a:r>
                      <a:endParaRPr lang="da-DK" sz="1800" b="0" i="0" u="none" strike="noStrike" dirty="0">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a:noFill/>
                    </a:lnL>
                    <a:lnR w="12700" cap="rnd"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63865844"/>
                  </a:ext>
                </a:extLst>
              </a:tr>
              <a:tr h="493833">
                <a:tc>
                  <a:txBody>
                    <a:bodyPr/>
                    <a:lstStyle/>
                    <a:p>
                      <a:pPr algn="l" rtl="0" fontAlgn="ctr"/>
                      <a:r>
                        <a:rPr lang="da-DK" sz="1800" b="1" u="none" strike="noStrike" dirty="0">
                          <a:effectLst/>
                          <a:latin typeface="Roboto Condensed" panose="02000000000000000000" pitchFamily="2" charset="0"/>
                          <a:ea typeface="Roboto Condensed" panose="02000000000000000000" pitchFamily="2" charset="0"/>
                        </a:rPr>
                        <a:t>Overdækning ultimo</a:t>
                      </a:r>
                      <a:endParaRPr lang="da-DK" sz="1800" b="1" i="0" u="none" strike="noStrike" dirty="0">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w="12700" cap="rnd" cmpd="sng" algn="ctr">
                      <a:noFill/>
                      <a:prstDash val="solid"/>
                    </a:lnL>
                    <a:lnR>
                      <a:noFill/>
                    </a:lnR>
                    <a:lnT>
                      <a:noFill/>
                    </a:lnT>
                    <a:lnB w="12700" cap="rnd" cmpd="sng" algn="ctr">
                      <a:noFill/>
                      <a:prstDash val="solid"/>
                    </a:lnB>
                    <a:lnTlToBr w="12700" cmpd="sng">
                      <a:noFill/>
                      <a:prstDash val="solid"/>
                    </a:lnTlToBr>
                    <a:lnBlToTr w="12700" cmpd="sng">
                      <a:noFill/>
                      <a:prstDash val="solid"/>
                    </a:lnBlToTr>
                  </a:tcPr>
                </a:tc>
                <a:tc>
                  <a:txBody>
                    <a:bodyPr/>
                    <a:lstStyle/>
                    <a:p>
                      <a:pPr algn="r" rtl="0" fontAlgn="ctr"/>
                      <a:r>
                        <a:rPr lang="da-DK" sz="1800" b="1" u="none" strike="noStrike" dirty="0">
                          <a:effectLst/>
                          <a:latin typeface="Roboto Condensed" panose="02000000000000000000" pitchFamily="2" charset="0"/>
                          <a:ea typeface="Roboto Condensed" panose="02000000000000000000" pitchFamily="2" charset="0"/>
                        </a:rPr>
                        <a:t>          159.801 kr. </a:t>
                      </a:r>
                      <a:endParaRPr lang="da-DK" sz="1800" b="1" i="0" u="none" strike="noStrike" dirty="0">
                        <a:solidFill>
                          <a:srgbClr val="000000"/>
                        </a:solidFill>
                        <a:effectLst/>
                        <a:latin typeface="Roboto Condensed" panose="02000000000000000000" pitchFamily="2" charset="0"/>
                        <a:ea typeface="Roboto Condensed" panose="02000000000000000000" pitchFamily="2" charset="0"/>
                      </a:endParaRPr>
                    </a:p>
                  </a:txBody>
                  <a:tcPr marL="9525" marR="9525" marT="9525" marB="0" anchor="ctr">
                    <a:lnL>
                      <a:noFill/>
                    </a:lnL>
                    <a:lnR w="12700" cap="rnd" cmpd="sng" algn="ctr">
                      <a:noFill/>
                      <a:prstDash val="solid"/>
                    </a:lnR>
                    <a:lnT>
                      <a:noFill/>
                    </a:lnT>
                    <a:lnB w="12700"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83463887"/>
                  </a:ext>
                </a:extLst>
              </a:tr>
            </a:tbl>
          </a:graphicData>
        </a:graphic>
      </p:graphicFrame>
      <p:graphicFrame>
        <p:nvGraphicFramePr>
          <p:cNvPr id="9" name="Objekt 8">
            <a:extLst>
              <a:ext uri="{FF2B5EF4-FFF2-40B4-BE49-F238E27FC236}">
                <a16:creationId xmlns:a16="http://schemas.microsoft.com/office/drawing/2014/main" id="{D2B9EA8B-78C6-736D-573C-DDA9B08E33D0}"/>
              </a:ext>
            </a:extLst>
          </p:cNvPr>
          <p:cNvGraphicFramePr>
            <a:graphicFrameLocks noChangeAspect="1"/>
          </p:cNvGraphicFramePr>
          <p:nvPr>
            <p:extLst>
              <p:ext uri="{D42A27DB-BD31-4B8C-83A1-F6EECF244321}">
                <p14:modId xmlns:p14="http://schemas.microsoft.com/office/powerpoint/2010/main" val="1348661274"/>
              </p:ext>
            </p:extLst>
          </p:nvPr>
        </p:nvGraphicFramePr>
        <p:xfrm>
          <a:off x="8050735" y="1093677"/>
          <a:ext cx="3300788" cy="4670643"/>
        </p:xfrm>
        <a:graphic>
          <a:graphicData uri="http://schemas.openxmlformats.org/presentationml/2006/ole">
            <mc:AlternateContent xmlns:mc="http://schemas.openxmlformats.org/markup-compatibility/2006">
              <mc:Choice xmlns:v="urn:schemas-microsoft-com:vml" Requires="v">
                <p:oleObj name="Acrobat Document" r:id="rId3" imgW="5667244" imgH="8019947" progId="Acrobat.Document.DC">
                  <p:embed/>
                </p:oleObj>
              </mc:Choice>
              <mc:Fallback>
                <p:oleObj name="Acrobat Document" r:id="rId3" imgW="5667244" imgH="8019947" progId="Acrobat.Document.DC">
                  <p:embed/>
                  <p:pic>
                    <p:nvPicPr>
                      <p:cNvPr id="9" name="Objekt 8">
                        <a:extLst>
                          <a:ext uri="{FF2B5EF4-FFF2-40B4-BE49-F238E27FC236}">
                            <a16:creationId xmlns:a16="http://schemas.microsoft.com/office/drawing/2014/main" id="{D2B9EA8B-78C6-736D-573C-DDA9B08E33D0}"/>
                          </a:ext>
                        </a:extLst>
                      </p:cNvPr>
                      <p:cNvPicPr/>
                      <p:nvPr/>
                    </p:nvPicPr>
                    <p:blipFill>
                      <a:blip r:embed="rId4"/>
                      <a:stretch>
                        <a:fillRect/>
                      </a:stretch>
                    </p:blipFill>
                    <p:spPr>
                      <a:xfrm>
                        <a:off x="8050735" y="1093677"/>
                        <a:ext cx="3300788" cy="4670643"/>
                      </a:xfrm>
                      <a:prstGeom prst="rect">
                        <a:avLst/>
                      </a:prstGeom>
                    </p:spPr>
                  </p:pic>
                </p:oleObj>
              </mc:Fallback>
            </mc:AlternateContent>
          </a:graphicData>
        </a:graphic>
      </p:graphicFrame>
    </p:spTree>
    <p:extLst>
      <p:ext uri="{BB962C8B-B14F-4D97-AF65-F5344CB8AC3E}">
        <p14:creationId xmlns:p14="http://schemas.microsoft.com/office/powerpoint/2010/main" val="4194139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47EFE-B75C-6A53-8C93-A3C4DCE93D88}"/>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EFB5D674-4F1F-3AB6-5532-C708262473FB}"/>
              </a:ext>
            </a:extLst>
          </p:cNvPr>
          <p:cNvPicPr>
            <a:picLocks noChangeAspect="1"/>
          </p:cNvPicPr>
          <p:nvPr/>
        </p:nvPicPr>
        <p:blipFill>
          <a:blip r:embed="rId3"/>
          <a:stretch>
            <a:fillRect/>
          </a:stretch>
        </p:blipFill>
        <p:spPr>
          <a:xfrm>
            <a:off x="3324849" y="2204359"/>
            <a:ext cx="8650518" cy="4523014"/>
          </a:xfrm>
          <a:prstGeom prst="rect">
            <a:avLst/>
          </a:prstGeom>
        </p:spPr>
      </p:pic>
      <p:sp>
        <p:nvSpPr>
          <p:cNvPr id="10" name="Content Placeholder 9">
            <a:extLst>
              <a:ext uri="{FF2B5EF4-FFF2-40B4-BE49-F238E27FC236}">
                <a16:creationId xmlns:a16="http://schemas.microsoft.com/office/drawing/2014/main" id="{9509B481-AC1E-A476-418B-CCAEC3743273}"/>
              </a:ext>
            </a:extLst>
          </p:cNvPr>
          <p:cNvSpPr>
            <a:spLocks noGrp="1"/>
          </p:cNvSpPr>
          <p:nvPr>
            <p:ph sz="quarter" idx="4"/>
          </p:nvPr>
        </p:nvSpPr>
        <p:spPr>
          <a:xfrm>
            <a:off x="473529" y="787119"/>
            <a:ext cx="7536829" cy="2906483"/>
          </a:xfrm>
        </p:spPr>
        <p:txBody>
          <a:bodyPr>
            <a:normAutofit/>
          </a:bodyPr>
          <a:lstStyle/>
          <a:p>
            <a:pPr marL="0" indent="0">
              <a:buNone/>
            </a:pPr>
            <a:r>
              <a:rPr lang="da-DK" sz="3600" b="1" dirty="0"/>
              <a:t>Budget 2025 </a:t>
            </a:r>
            <a:r>
              <a:rPr lang="da-DK" sz="2000" i="1" dirty="0"/>
              <a:t>v/ statsaut. revisor Frank Nørgaard</a:t>
            </a:r>
            <a:r>
              <a:rPr lang="da-DK" b="1" dirty="0"/>
              <a:t> </a:t>
            </a:r>
            <a:endParaRPr lang="en-US" dirty="0"/>
          </a:p>
          <a:p>
            <a:r>
              <a:rPr lang="da-DK" dirty="0"/>
              <a:t>Prisstigning på 9%, svarende til kr. 120 mere månedligt for et standardhus.</a:t>
            </a:r>
          </a:p>
          <a:p>
            <a:r>
              <a:rPr lang="da-DK" dirty="0"/>
              <a:t>Stigende halmpriser</a:t>
            </a:r>
          </a:p>
        </p:txBody>
      </p:sp>
    </p:spTree>
    <p:extLst>
      <p:ext uri="{BB962C8B-B14F-4D97-AF65-F5344CB8AC3E}">
        <p14:creationId xmlns:p14="http://schemas.microsoft.com/office/powerpoint/2010/main" val="1841733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9475E86-FFB0-87BC-084C-C728916152B0}"/>
              </a:ext>
            </a:extLst>
          </p:cNvPr>
          <p:cNvSpPr>
            <a:spLocks noGrp="1"/>
          </p:cNvSpPr>
          <p:nvPr>
            <p:ph sz="quarter" idx="4"/>
          </p:nvPr>
        </p:nvSpPr>
        <p:spPr>
          <a:xfrm>
            <a:off x="468489" y="881742"/>
            <a:ext cx="7002891" cy="3626758"/>
          </a:xfrm>
        </p:spPr>
        <p:txBody>
          <a:bodyPr>
            <a:normAutofit fontScale="55000" lnSpcReduction="20000"/>
          </a:bodyPr>
          <a:lstStyle/>
          <a:p>
            <a:pPr marL="0" indent="0">
              <a:buNone/>
            </a:pPr>
            <a:r>
              <a:rPr lang="da-DK" sz="4200" b="1" dirty="0"/>
              <a:t>Investeringsplan</a:t>
            </a:r>
            <a:r>
              <a:rPr lang="da-DK" sz="2400" b="1" dirty="0"/>
              <a:t> </a:t>
            </a:r>
            <a:r>
              <a:rPr lang="da-DK" sz="2400" dirty="0"/>
              <a:t>V/ driftsleder Torben Chr. Olsen</a:t>
            </a:r>
            <a:endParaRPr lang="en-US" sz="2400" dirty="0"/>
          </a:p>
          <a:p>
            <a:r>
              <a:rPr lang="en-US" sz="2900" dirty="0"/>
              <a:t>Ny </a:t>
            </a:r>
            <a:r>
              <a:rPr lang="da-DK" sz="2900" dirty="0"/>
              <a:t>ledning til Rodskov</a:t>
            </a:r>
          </a:p>
          <a:p>
            <a:r>
              <a:rPr lang="da-DK" sz="2900" dirty="0"/>
              <a:t>Nye hoved- og stikledninger</a:t>
            </a:r>
            <a:endParaRPr lang="da-DK" sz="2900" dirty="0">
              <a:solidFill>
                <a:srgbClr val="FF0000"/>
              </a:solidFill>
            </a:endParaRPr>
          </a:p>
          <a:p>
            <a:pPr lvl="1"/>
            <a:r>
              <a:rPr lang="da-DK" sz="2900" dirty="0">
                <a:solidFill>
                  <a:schemeClr val="tx1"/>
                </a:solidFill>
              </a:rPr>
              <a:t>Primært nye udstykninger</a:t>
            </a:r>
          </a:p>
          <a:p>
            <a:r>
              <a:rPr lang="da-DK" sz="2900" dirty="0">
                <a:solidFill>
                  <a:schemeClr val="tx1"/>
                </a:solidFill>
              </a:rPr>
              <a:t>Ny oliekedel (nødlast)</a:t>
            </a:r>
          </a:p>
          <a:p>
            <a:pPr marL="0" indent="0">
              <a:buNone/>
            </a:pPr>
            <a:endParaRPr lang="da-DK" sz="2900" dirty="0"/>
          </a:p>
          <a:p>
            <a:pPr marL="0" indent="0">
              <a:buNone/>
            </a:pPr>
            <a:r>
              <a:rPr lang="da-DK" sz="2900" dirty="0"/>
              <a:t>Derudover arbejdes der med analyse af øvrige muligheder for optimering</a:t>
            </a:r>
          </a:p>
          <a:p>
            <a:r>
              <a:rPr lang="da-DK" sz="2900" dirty="0"/>
              <a:t>Større lager til træpiller</a:t>
            </a:r>
          </a:p>
          <a:p>
            <a:r>
              <a:rPr lang="da-DK" sz="2900" dirty="0"/>
              <a:t>Røggaskondensering</a:t>
            </a:r>
          </a:p>
          <a:p>
            <a:r>
              <a:rPr lang="da-DK" sz="2900" dirty="0"/>
              <a:t>Øvrige optimeringer</a:t>
            </a:r>
          </a:p>
          <a:p>
            <a:pPr marL="0" indent="0">
              <a:buNone/>
            </a:pPr>
            <a:endParaRPr lang="en-US" dirty="0"/>
          </a:p>
        </p:txBody>
      </p:sp>
      <p:pic>
        <p:nvPicPr>
          <p:cNvPr id="2" name="Billede 1">
            <a:extLst>
              <a:ext uri="{FF2B5EF4-FFF2-40B4-BE49-F238E27FC236}">
                <a16:creationId xmlns:a16="http://schemas.microsoft.com/office/drawing/2014/main" id="{2D21BD13-4CEC-D189-F8E5-5B988F17EFF3}"/>
              </a:ext>
            </a:extLst>
          </p:cNvPr>
          <p:cNvPicPr>
            <a:picLocks noChangeAspect="1"/>
          </p:cNvPicPr>
          <p:nvPr/>
        </p:nvPicPr>
        <p:blipFill>
          <a:blip r:embed="rId3"/>
          <a:stretch>
            <a:fillRect/>
          </a:stretch>
        </p:blipFill>
        <p:spPr>
          <a:xfrm>
            <a:off x="5576944" y="4311735"/>
            <a:ext cx="4762501" cy="2089391"/>
          </a:xfrm>
          <a:prstGeom prst="rect">
            <a:avLst/>
          </a:prstGeom>
        </p:spPr>
      </p:pic>
      <p:pic>
        <p:nvPicPr>
          <p:cNvPr id="3" name="Billede 2">
            <a:extLst>
              <a:ext uri="{FF2B5EF4-FFF2-40B4-BE49-F238E27FC236}">
                <a16:creationId xmlns:a16="http://schemas.microsoft.com/office/drawing/2014/main" id="{19606B36-7388-6AF8-B97C-F9DCAC7984D3}"/>
              </a:ext>
            </a:extLst>
          </p:cNvPr>
          <p:cNvPicPr>
            <a:picLocks noChangeAspect="1"/>
          </p:cNvPicPr>
          <p:nvPr/>
        </p:nvPicPr>
        <p:blipFill>
          <a:blip r:embed="rId4"/>
          <a:stretch>
            <a:fillRect/>
          </a:stretch>
        </p:blipFill>
        <p:spPr>
          <a:xfrm>
            <a:off x="457199" y="4401510"/>
            <a:ext cx="4762501" cy="1999616"/>
          </a:xfrm>
          <a:prstGeom prst="rect">
            <a:avLst/>
          </a:prstGeom>
        </p:spPr>
      </p:pic>
      <p:pic>
        <p:nvPicPr>
          <p:cNvPr id="5" name="Billede 4">
            <a:extLst>
              <a:ext uri="{FF2B5EF4-FFF2-40B4-BE49-F238E27FC236}">
                <a16:creationId xmlns:a16="http://schemas.microsoft.com/office/drawing/2014/main" id="{2A9D3EED-CDBA-1CF0-5668-E4F9D0DAF111}"/>
              </a:ext>
            </a:extLst>
          </p:cNvPr>
          <p:cNvPicPr>
            <a:picLocks noChangeAspect="1"/>
          </p:cNvPicPr>
          <p:nvPr/>
        </p:nvPicPr>
        <p:blipFill>
          <a:blip r:embed="rId5"/>
          <a:stretch>
            <a:fillRect/>
          </a:stretch>
        </p:blipFill>
        <p:spPr>
          <a:xfrm>
            <a:off x="7061511" y="615903"/>
            <a:ext cx="4477275" cy="2022521"/>
          </a:xfrm>
          <a:prstGeom prst="rect">
            <a:avLst/>
          </a:prstGeom>
        </p:spPr>
      </p:pic>
      <p:pic>
        <p:nvPicPr>
          <p:cNvPr id="6" name="Billede 5">
            <a:extLst>
              <a:ext uri="{FF2B5EF4-FFF2-40B4-BE49-F238E27FC236}">
                <a16:creationId xmlns:a16="http://schemas.microsoft.com/office/drawing/2014/main" id="{ECAFFAD8-64AA-F6C6-F90F-4BB0230C4D9C}"/>
              </a:ext>
            </a:extLst>
          </p:cNvPr>
          <p:cNvPicPr>
            <a:picLocks noChangeAspect="1"/>
          </p:cNvPicPr>
          <p:nvPr/>
        </p:nvPicPr>
        <p:blipFill>
          <a:blip r:embed="rId6"/>
          <a:stretch>
            <a:fillRect/>
          </a:stretch>
        </p:blipFill>
        <p:spPr>
          <a:xfrm>
            <a:off x="8905412" y="2089281"/>
            <a:ext cx="2868065" cy="2771597"/>
          </a:xfrm>
          <a:prstGeom prst="rect">
            <a:avLst/>
          </a:prstGeom>
        </p:spPr>
      </p:pic>
    </p:spTree>
    <p:extLst>
      <p:ext uri="{BB962C8B-B14F-4D97-AF65-F5344CB8AC3E}">
        <p14:creationId xmlns:p14="http://schemas.microsoft.com/office/powerpoint/2010/main" val="3778096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9475E86-FFB0-87BC-084C-C728916152B0}"/>
              </a:ext>
            </a:extLst>
          </p:cNvPr>
          <p:cNvSpPr>
            <a:spLocks noGrp="1"/>
          </p:cNvSpPr>
          <p:nvPr>
            <p:ph sz="quarter" idx="4"/>
          </p:nvPr>
        </p:nvSpPr>
        <p:spPr>
          <a:xfrm>
            <a:off x="4305827" y="3221663"/>
            <a:ext cx="7304981" cy="3253565"/>
          </a:xfrm>
        </p:spPr>
        <p:txBody>
          <a:bodyPr>
            <a:normAutofit/>
          </a:bodyPr>
          <a:lstStyle/>
          <a:p>
            <a:pPr lvl="1"/>
            <a:endParaRPr lang="en-US" dirty="0"/>
          </a:p>
          <a:p>
            <a:pPr marL="1616536" lvl="5" indent="0">
              <a:buNone/>
            </a:pPr>
            <a:endParaRPr lang="en-US" dirty="0"/>
          </a:p>
        </p:txBody>
      </p:sp>
      <p:sp>
        <p:nvSpPr>
          <p:cNvPr id="4" name="Content Placeholder 9">
            <a:extLst>
              <a:ext uri="{FF2B5EF4-FFF2-40B4-BE49-F238E27FC236}">
                <a16:creationId xmlns:a16="http://schemas.microsoft.com/office/drawing/2014/main" id="{E34DAF73-B4E8-C038-202A-0115AC323525}"/>
              </a:ext>
            </a:extLst>
          </p:cNvPr>
          <p:cNvSpPr txBox="1">
            <a:spLocks/>
          </p:cNvSpPr>
          <p:nvPr/>
        </p:nvSpPr>
        <p:spPr>
          <a:xfrm>
            <a:off x="462844" y="1698362"/>
            <a:ext cx="4979545" cy="2855287"/>
          </a:xfrm>
          <a:prstGeom prst="rect">
            <a:avLst/>
          </a:prstGeom>
        </p:spPr>
        <p:txBody>
          <a:bodyPr vert="horz" lIns="91440" tIns="45720" rIns="91440" bIns="45720" rtlCol="0" anchor="t" anchorCtr="0">
            <a:normAutofit/>
          </a:bodyPr>
          <a:lstStyle>
            <a:lvl1pPr marL="168275" indent="-168275"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288925" indent="-1206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396875" indent="-10795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da-DK" dirty="0"/>
              <a:t>Kaffe, kage og toiletbesøg</a:t>
            </a:r>
          </a:p>
          <a:p>
            <a:pPr marL="0" indent="0">
              <a:buFont typeface="Arial" panose="020B0604020202020204" pitchFamily="34" charset="0"/>
              <a:buNone/>
            </a:pPr>
            <a:endParaRPr lang="en-US" dirty="0"/>
          </a:p>
        </p:txBody>
      </p:sp>
      <p:pic>
        <p:nvPicPr>
          <p:cNvPr id="7" name="Billede 6">
            <a:extLst>
              <a:ext uri="{FF2B5EF4-FFF2-40B4-BE49-F238E27FC236}">
                <a16:creationId xmlns:a16="http://schemas.microsoft.com/office/drawing/2014/main" id="{8AC0CC86-C3EB-AEBE-6CE1-6F9FA721C65A}"/>
              </a:ext>
            </a:extLst>
          </p:cNvPr>
          <p:cNvPicPr>
            <a:picLocks noChangeAspect="1"/>
          </p:cNvPicPr>
          <p:nvPr/>
        </p:nvPicPr>
        <p:blipFill>
          <a:blip r:embed="rId3"/>
          <a:stretch>
            <a:fillRect/>
          </a:stretch>
        </p:blipFill>
        <p:spPr>
          <a:xfrm>
            <a:off x="4462523" y="1516944"/>
            <a:ext cx="5192729" cy="5086755"/>
          </a:xfrm>
          <a:prstGeom prst="rect">
            <a:avLst/>
          </a:prstGeom>
        </p:spPr>
      </p:pic>
      <p:sp>
        <p:nvSpPr>
          <p:cNvPr id="2" name="Title 1">
            <a:extLst>
              <a:ext uri="{FF2B5EF4-FFF2-40B4-BE49-F238E27FC236}">
                <a16:creationId xmlns:a16="http://schemas.microsoft.com/office/drawing/2014/main" id="{DBF7E59F-82AA-44BB-F641-5B38077EDCD0}"/>
              </a:ext>
            </a:extLst>
          </p:cNvPr>
          <p:cNvSpPr txBox="1">
            <a:spLocks/>
          </p:cNvSpPr>
          <p:nvPr/>
        </p:nvSpPr>
        <p:spPr>
          <a:xfrm>
            <a:off x="474133" y="803448"/>
            <a:ext cx="8191299"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Pause – 10 min.</a:t>
            </a:r>
          </a:p>
        </p:txBody>
      </p:sp>
    </p:spTree>
    <p:extLst>
      <p:ext uri="{BB962C8B-B14F-4D97-AF65-F5344CB8AC3E}">
        <p14:creationId xmlns:p14="http://schemas.microsoft.com/office/powerpoint/2010/main" val="2261460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A667A9A-3428-68BE-D555-0DE1859FDF8A}"/>
              </a:ext>
            </a:extLst>
          </p:cNvPr>
          <p:cNvSpPr>
            <a:spLocks noGrp="1"/>
          </p:cNvSpPr>
          <p:nvPr>
            <p:ph sz="quarter" idx="4"/>
          </p:nvPr>
        </p:nvSpPr>
        <p:spPr>
          <a:xfrm>
            <a:off x="474134" y="1550504"/>
            <a:ext cx="9493956" cy="4583596"/>
          </a:xfrm>
        </p:spPr>
        <p:txBody>
          <a:bodyPr>
            <a:noAutofit/>
          </a:bodyPr>
          <a:lstStyle/>
          <a:p>
            <a:pPr marL="339725" marR="0" lvl="0" indent="-339725">
              <a:spcBef>
                <a:spcPts val="600"/>
              </a:spcBef>
              <a:buFont typeface="+mj-lt"/>
              <a:buAutoNum type="arabicPeriod"/>
              <a:tabLst>
                <a:tab pos="400050" algn="l"/>
              </a:tabLst>
            </a:pPr>
            <a:r>
              <a:rPr lang="da-DK" sz="1700" dirty="0">
                <a:effectLst/>
              </a:rPr>
              <a:t>Valg af dirigent</a:t>
            </a:r>
            <a:r>
              <a:rPr lang="da-DK" sz="1700" dirty="0"/>
              <a:t> (18:00 – 18:05)</a:t>
            </a:r>
            <a:endParaRPr lang="en-DK" sz="1700" dirty="0">
              <a:effectLst/>
            </a:endParaRPr>
          </a:p>
          <a:p>
            <a:pPr marL="339725" marR="0" lvl="0" indent="-339725">
              <a:spcBef>
                <a:spcPts val="600"/>
              </a:spcBef>
              <a:buFont typeface="+mj-lt"/>
              <a:buAutoNum type="arabicPeriod"/>
              <a:tabLst>
                <a:tab pos="400050" algn="l"/>
              </a:tabLst>
            </a:pPr>
            <a:r>
              <a:rPr lang="da-DK" sz="1700" dirty="0">
                <a:effectLst/>
              </a:rPr>
              <a:t>Formandens beretning for den forløbne regnskabsperiode (18:05 – 18:45) </a:t>
            </a:r>
            <a:endParaRPr lang="en-DK" sz="1700" dirty="0">
              <a:effectLst/>
            </a:endParaRPr>
          </a:p>
          <a:p>
            <a:pPr marL="339725" marR="0" lvl="0" indent="-339725">
              <a:spcBef>
                <a:spcPts val="600"/>
              </a:spcBef>
              <a:buFont typeface="+mj-lt"/>
              <a:buAutoNum type="arabicPeriod"/>
              <a:tabLst>
                <a:tab pos="400050" algn="l"/>
              </a:tabLst>
            </a:pPr>
            <a:r>
              <a:rPr lang="da-DK" sz="1700" dirty="0">
                <a:effectLst/>
              </a:rPr>
              <a:t>Den reviderede årsrapport efter regnskabsloven fremlægges til godkendelse (18:45 – 19:00)</a:t>
            </a:r>
            <a:endParaRPr lang="en-DK" sz="1700" dirty="0">
              <a:effectLst/>
            </a:endParaRPr>
          </a:p>
          <a:p>
            <a:pPr marL="339725" marR="0" lvl="0" indent="-339725">
              <a:spcBef>
                <a:spcPts val="600"/>
              </a:spcBef>
              <a:buFont typeface="+mj-lt"/>
              <a:buAutoNum type="arabicPeriod"/>
              <a:tabLst>
                <a:tab pos="400050" algn="l"/>
              </a:tabLst>
            </a:pPr>
            <a:r>
              <a:rPr lang="da-DK" sz="1700" dirty="0">
                <a:effectLst/>
              </a:rPr>
              <a:t>Budget opgjort efter varmeforsyningslovens prisbestemmelser for indeværende driftsår </a:t>
            </a:r>
            <a:br>
              <a:rPr lang="da-DK" sz="1700" dirty="0">
                <a:effectLst/>
              </a:rPr>
            </a:br>
            <a:r>
              <a:rPr lang="da-DK" sz="1700" dirty="0">
                <a:effectLst/>
              </a:rPr>
              <a:t>fremlægges til orientering (19:00 – 19:15)</a:t>
            </a:r>
            <a:endParaRPr lang="en-DK" sz="1700" dirty="0">
              <a:effectLst/>
            </a:endParaRPr>
          </a:p>
          <a:p>
            <a:pPr marL="339725" marR="0" lvl="0" indent="-339725">
              <a:spcBef>
                <a:spcPts val="600"/>
              </a:spcBef>
              <a:buFont typeface="+mj-lt"/>
              <a:buAutoNum type="arabicPeriod"/>
              <a:tabLst>
                <a:tab pos="400050" algn="l"/>
              </a:tabLst>
            </a:pPr>
            <a:r>
              <a:rPr lang="da-DK" sz="1700" dirty="0">
                <a:effectLst/>
              </a:rPr>
              <a:t>Fremlæggelse af investeringsplan for kommende år til orientering (19:15 – 19:25)</a:t>
            </a:r>
            <a:endParaRPr lang="en-DK" sz="1700" dirty="0">
              <a:effectLst/>
            </a:endParaRPr>
          </a:p>
          <a:p>
            <a:pPr marL="339725" marR="0" lvl="0" indent="-339725">
              <a:spcBef>
                <a:spcPts val="600"/>
              </a:spcBef>
              <a:buFont typeface="+mj-lt"/>
              <a:buAutoNum type="arabicPeriod"/>
              <a:tabLst>
                <a:tab pos="400050" algn="l"/>
              </a:tabLst>
            </a:pPr>
            <a:r>
              <a:rPr lang="da-DK" sz="1700" dirty="0">
                <a:effectLst/>
              </a:rPr>
              <a:t>Forslag fra bestyrelsen (19:35 – 19:45)</a:t>
            </a:r>
            <a:endParaRPr lang="en-DK" sz="1700" dirty="0">
              <a:effectLst/>
            </a:endParaRPr>
          </a:p>
          <a:p>
            <a:pPr marL="339725" marR="0" lvl="0" indent="-339725">
              <a:spcBef>
                <a:spcPts val="600"/>
              </a:spcBef>
              <a:buFont typeface="+mj-lt"/>
              <a:buAutoNum type="arabicPeriod"/>
              <a:tabLst>
                <a:tab pos="400050" algn="l"/>
              </a:tabLst>
            </a:pPr>
            <a:r>
              <a:rPr lang="da-DK" sz="1700" dirty="0">
                <a:effectLst/>
              </a:rPr>
              <a:t>Indkomne forslag fra andelshaverne/varmeaftagere (19:45 – 20:00)</a:t>
            </a:r>
            <a:endParaRPr lang="en-DK" sz="1700" dirty="0">
              <a:effectLst/>
            </a:endParaRPr>
          </a:p>
          <a:p>
            <a:pPr marL="339725" marR="0" lvl="0" indent="-339725">
              <a:spcBef>
                <a:spcPts val="600"/>
              </a:spcBef>
              <a:buFont typeface="+mj-lt"/>
              <a:buAutoNum type="arabicPeriod"/>
              <a:tabLst>
                <a:tab pos="400050" algn="l"/>
              </a:tabLst>
            </a:pPr>
            <a:r>
              <a:rPr lang="da-DK" sz="1700" dirty="0">
                <a:effectLst/>
              </a:rPr>
              <a:t>Valg af bestyrelsesmedlemmer (20:00 - 20:15) </a:t>
            </a:r>
            <a:endParaRPr lang="en-DK" sz="1700" dirty="0">
              <a:effectLst/>
            </a:endParaRPr>
          </a:p>
          <a:p>
            <a:pPr marL="339725" marR="0" lvl="0" indent="-339725">
              <a:spcBef>
                <a:spcPts val="600"/>
              </a:spcBef>
              <a:buFont typeface="+mj-lt"/>
              <a:buAutoNum type="arabicPeriod"/>
              <a:tabLst>
                <a:tab pos="400050" algn="l"/>
              </a:tabLst>
            </a:pPr>
            <a:r>
              <a:rPr lang="da-DK" sz="1700" dirty="0">
                <a:effectLst/>
              </a:rPr>
              <a:t>Valg af suppleanter til bestyrelsen (20:15 – 20:25)</a:t>
            </a:r>
            <a:endParaRPr lang="en-DK" sz="1700" dirty="0">
              <a:effectLst/>
            </a:endParaRPr>
          </a:p>
          <a:p>
            <a:pPr marL="339725" marR="0" lvl="0" indent="-339725">
              <a:spcBef>
                <a:spcPts val="600"/>
              </a:spcBef>
              <a:buFont typeface="+mj-lt"/>
              <a:buAutoNum type="arabicPeriod"/>
              <a:tabLst>
                <a:tab pos="400050" algn="l"/>
              </a:tabLst>
            </a:pPr>
            <a:r>
              <a:rPr lang="da-DK" sz="1700" dirty="0">
                <a:effectLst/>
              </a:rPr>
              <a:t>Valg af revisor (20:25 – 20:30)</a:t>
            </a:r>
            <a:endParaRPr lang="en-DK" sz="1700" dirty="0">
              <a:effectLst/>
            </a:endParaRPr>
          </a:p>
          <a:p>
            <a:pPr marL="339725" marR="0" lvl="0" indent="-339725">
              <a:spcBef>
                <a:spcPts val="600"/>
              </a:spcBef>
              <a:buFont typeface="+mj-lt"/>
              <a:buAutoNum type="arabicPeriod"/>
              <a:tabLst>
                <a:tab pos="400050" algn="l"/>
              </a:tabLst>
            </a:pPr>
            <a:r>
              <a:rPr lang="da-DK" sz="1700" dirty="0">
                <a:effectLst/>
              </a:rPr>
              <a:t>Eventuelt </a:t>
            </a:r>
            <a:endParaRPr lang="en-DK" sz="1700" dirty="0">
              <a:effectLst/>
            </a:endParaRPr>
          </a:p>
        </p:txBody>
      </p:sp>
      <p:sp>
        <p:nvSpPr>
          <p:cNvPr id="12" name="Title 1">
            <a:extLst>
              <a:ext uri="{FF2B5EF4-FFF2-40B4-BE49-F238E27FC236}">
                <a16:creationId xmlns:a16="http://schemas.microsoft.com/office/drawing/2014/main" id="{469C3D67-C8CA-4517-D23B-B5A763AC63DF}"/>
              </a:ext>
            </a:extLst>
          </p:cNvPr>
          <p:cNvSpPr>
            <a:spLocks noGrp="1"/>
          </p:cNvSpPr>
          <p:nvPr>
            <p:ph type="title"/>
          </p:nvPr>
        </p:nvSpPr>
        <p:spPr>
          <a:xfrm>
            <a:off x="474133" y="803448"/>
            <a:ext cx="4855007" cy="550908"/>
          </a:xfrm>
        </p:spPr>
        <p:txBody>
          <a:bodyPr/>
          <a:lstStyle/>
          <a:p>
            <a:r>
              <a:rPr lang="da-DK" dirty="0"/>
              <a:t>Dagsorden</a:t>
            </a:r>
          </a:p>
        </p:txBody>
      </p:sp>
      <p:sp>
        <p:nvSpPr>
          <p:cNvPr id="2" name="Content Placeholder 9">
            <a:extLst>
              <a:ext uri="{FF2B5EF4-FFF2-40B4-BE49-F238E27FC236}">
                <a16:creationId xmlns:a16="http://schemas.microsoft.com/office/drawing/2014/main" id="{07FAA404-08E5-5BE9-455C-D47061AB1763}"/>
              </a:ext>
            </a:extLst>
          </p:cNvPr>
          <p:cNvSpPr txBox="1">
            <a:spLocks/>
          </p:cNvSpPr>
          <p:nvPr/>
        </p:nvSpPr>
        <p:spPr>
          <a:xfrm>
            <a:off x="8748452" y="803448"/>
            <a:ext cx="2980703" cy="1478472"/>
          </a:xfrm>
          <a:prstGeom prst="rect">
            <a:avLst/>
          </a:prstGeom>
        </p:spPr>
        <p:txBody>
          <a:bodyPr vert="horz" lIns="91440" tIns="45720" rIns="91440" bIns="45720" rtlCol="0" anchor="t" anchorCtr="0">
            <a:normAutofit/>
          </a:bodyPr>
          <a:lstStyle>
            <a:lvl1pPr marL="168275" indent="-168275"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288925" indent="-1206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396875" indent="-10795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700" b="1" i="1" dirty="0">
                <a:effectLst/>
                <a:cs typeface="Aptos" panose="020B0004020202020204" pitchFamily="34" charset="0"/>
              </a:rPr>
              <a:t>Bemærk: </a:t>
            </a:r>
            <a:r>
              <a:rPr lang="da-DK" sz="1700" i="1" dirty="0">
                <a:effectLst/>
                <a:cs typeface="Aptos" panose="020B0004020202020204" pitchFamily="34" charset="0"/>
              </a:rPr>
              <a:t>Vi optager generalforsamlingen af hensyn til udarbejdelse af referatet.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700" i="1" dirty="0">
                <a:effectLst/>
                <a:cs typeface="Aptos" panose="020B0004020202020204" pitchFamily="34" charset="0"/>
              </a:rPr>
              <a:t>Lydfilen vil efter referatets udgivelse blive slettet.</a:t>
            </a:r>
          </a:p>
          <a:p>
            <a:endParaRPr lang="en-US" sz="2400" dirty="0"/>
          </a:p>
          <a:p>
            <a:pPr marL="0" indent="0">
              <a:buFont typeface="Arial" panose="020B0604020202020204" pitchFamily="34" charset="0"/>
              <a:buNone/>
            </a:pPr>
            <a:endParaRPr lang="da-DK" sz="2400" b="1" dirty="0"/>
          </a:p>
          <a:p>
            <a:pPr>
              <a:lnSpc>
                <a:spcPct val="115000"/>
              </a:lnSpc>
              <a:spcAft>
                <a:spcPts val="800"/>
              </a:spcAft>
            </a:pPr>
            <a:endParaRPr lang="da-DK" sz="1800" kern="100" dirty="0">
              <a:effectLst/>
              <a:cs typeface="Times New Roman" panose="02020603050405020304" pitchFamily="18" charset="0"/>
            </a:endParaRPr>
          </a:p>
        </p:txBody>
      </p:sp>
    </p:spTree>
    <p:extLst>
      <p:ext uri="{BB962C8B-B14F-4D97-AF65-F5344CB8AC3E}">
        <p14:creationId xmlns:p14="http://schemas.microsoft.com/office/powerpoint/2010/main" val="2785696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9475E86-FFB0-87BC-084C-C728916152B0}"/>
              </a:ext>
            </a:extLst>
          </p:cNvPr>
          <p:cNvSpPr>
            <a:spLocks noGrp="1"/>
          </p:cNvSpPr>
          <p:nvPr>
            <p:ph sz="quarter" idx="4"/>
          </p:nvPr>
        </p:nvSpPr>
        <p:spPr>
          <a:xfrm>
            <a:off x="474133" y="1644129"/>
            <a:ext cx="9885805" cy="4303087"/>
          </a:xfrm>
        </p:spPr>
        <p:txBody>
          <a:bodyPr>
            <a:normAutofit lnSpcReduction="10000"/>
          </a:bodyPr>
          <a:lstStyle/>
          <a:p>
            <a:r>
              <a:rPr lang="da-DK" b="1" dirty="0"/>
              <a:t>Bestyrelseshonoraret øges fra 95.000 kr. til 180.000 kr. pr. år.</a:t>
            </a:r>
          </a:p>
          <a:p>
            <a:pPr lvl="1"/>
            <a:r>
              <a:rPr lang="da-DK" dirty="0"/>
              <a:t>Meget tidskrævende opgave, som ikke bliver mindre de kommende år</a:t>
            </a:r>
          </a:p>
          <a:p>
            <a:pPr lvl="1"/>
            <a:r>
              <a:rPr lang="da-DK" dirty="0"/>
              <a:t>Stort ansvar med langvarige konsekvenser</a:t>
            </a:r>
          </a:p>
          <a:p>
            <a:pPr lvl="1"/>
            <a:r>
              <a:rPr lang="da-DK" dirty="0"/>
              <a:t>Vi skal fastholde og tiltrække de nødvendige kompetencer</a:t>
            </a:r>
          </a:p>
          <a:p>
            <a:pPr lvl="1"/>
            <a:r>
              <a:rPr lang="da-DK" dirty="0"/>
              <a:t>Har været uændret i en årrække, og således ikke fulgt inflationen</a:t>
            </a:r>
          </a:p>
          <a:p>
            <a:pPr lvl="1"/>
            <a:r>
              <a:rPr lang="da-DK" dirty="0"/>
              <a:t>Under landsgennemsnittet for fjernvarmeværker ifølge </a:t>
            </a:r>
            <a:br>
              <a:rPr lang="da-DK" dirty="0"/>
            </a:br>
            <a:r>
              <a:rPr lang="da-DK" dirty="0"/>
              <a:t>undersøgelse fra 2023, trods vores højere mødefrekvens</a:t>
            </a:r>
            <a:br>
              <a:rPr lang="da-DK" dirty="0"/>
            </a:br>
            <a:endParaRPr lang="da-DK" dirty="0"/>
          </a:p>
          <a:p>
            <a:r>
              <a:rPr lang="da-DK" dirty="0"/>
              <a:t>I lighed med sidste år afsættes </a:t>
            </a:r>
            <a:r>
              <a:rPr lang="da-DK" b="1" dirty="0"/>
              <a:t>100.000 kr. til honorering af </a:t>
            </a:r>
            <a:br>
              <a:rPr lang="da-DK" b="1" dirty="0"/>
            </a:br>
            <a:r>
              <a:rPr lang="da-DK" b="1" dirty="0"/>
              <a:t>ekstraordinær arbejdsindsats</a:t>
            </a:r>
            <a:r>
              <a:rPr lang="da-DK" dirty="0"/>
              <a:t> i bestyrelsen</a:t>
            </a:r>
          </a:p>
          <a:p>
            <a:pPr lvl="1"/>
            <a:r>
              <a:rPr lang="da-DK" dirty="0"/>
              <a:t>Møder udover de 7 planlagte, og forberedelse til disse</a:t>
            </a:r>
          </a:p>
          <a:p>
            <a:pPr lvl="1"/>
            <a:r>
              <a:rPr lang="da-DK" dirty="0"/>
              <a:t>Projekter, oplæg o.l.</a:t>
            </a:r>
          </a:p>
        </p:txBody>
      </p:sp>
      <p:sp>
        <p:nvSpPr>
          <p:cNvPr id="2" name="Title 1">
            <a:extLst>
              <a:ext uri="{FF2B5EF4-FFF2-40B4-BE49-F238E27FC236}">
                <a16:creationId xmlns:a16="http://schemas.microsoft.com/office/drawing/2014/main" id="{05BE3266-1876-08E5-88BF-E05192E05AE5}"/>
              </a:ext>
            </a:extLst>
          </p:cNvPr>
          <p:cNvSpPr txBox="1">
            <a:spLocks/>
          </p:cNvSpPr>
          <p:nvPr/>
        </p:nvSpPr>
        <p:spPr>
          <a:xfrm>
            <a:off x="474133" y="803448"/>
            <a:ext cx="8191299"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b="1" dirty="0"/>
              <a:t>Forslag fra bestyrelsen</a:t>
            </a:r>
            <a:endParaRPr lang="da-DK" sz="5400" b="1" dirty="0"/>
          </a:p>
        </p:txBody>
      </p:sp>
      <p:pic>
        <p:nvPicPr>
          <p:cNvPr id="4" name="Picture 3">
            <a:extLst>
              <a:ext uri="{FF2B5EF4-FFF2-40B4-BE49-F238E27FC236}">
                <a16:creationId xmlns:a16="http://schemas.microsoft.com/office/drawing/2014/main" id="{C7DDCBE3-114D-3D2B-123B-067C2DB25FB8}"/>
              </a:ext>
            </a:extLst>
          </p:cNvPr>
          <p:cNvPicPr>
            <a:picLocks noChangeAspect="1"/>
          </p:cNvPicPr>
          <p:nvPr/>
        </p:nvPicPr>
        <p:blipFill>
          <a:blip r:embed="rId3"/>
          <a:stretch>
            <a:fillRect/>
          </a:stretch>
        </p:blipFill>
        <p:spPr>
          <a:xfrm>
            <a:off x="7454661" y="114300"/>
            <a:ext cx="4584939" cy="5143768"/>
          </a:xfrm>
          <a:prstGeom prst="rect">
            <a:avLst/>
          </a:prstGeom>
          <a:ln>
            <a:solidFill>
              <a:schemeClr val="accent1"/>
            </a:solidFill>
          </a:ln>
          <a:effectLst>
            <a:outerShdw blurRad="50800" dist="38100" dir="2700000" algn="tl" rotWithShape="0">
              <a:prstClr val="black">
                <a:alpha val="40000"/>
              </a:prstClr>
            </a:outerShdw>
          </a:effectLst>
        </p:spPr>
      </p:pic>
      <p:sp>
        <p:nvSpPr>
          <p:cNvPr id="5" name="Rectangle: Rounded Corners 4">
            <a:extLst>
              <a:ext uri="{FF2B5EF4-FFF2-40B4-BE49-F238E27FC236}">
                <a16:creationId xmlns:a16="http://schemas.microsoft.com/office/drawing/2014/main" id="{BD404A64-B090-CAC6-066A-4F139BE05974}"/>
              </a:ext>
            </a:extLst>
          </p:cNvPr>
          <p:cNvSpPr/>
          <p:nvPr/>
        </p:nvSpPr>
        <p:spPr>
          <a:xfrm>
            <a:off x="9553575" y="1000126"/>
            <a:ext cx="497391" cy="3307034"/>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6990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06852-F0B8-FE29-8F86-EA7989B1AB3F}"/>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FA682B6-215E-BDE1-013E-B07606831450}"/>
              </a:ext>
            </a:extLst>
          </p:cNvPr>
          <p:cNvSpPr>
            <a:spLocks noGrp="1"/>
          </p:cNvSpPr>
          <p:nvPr>
            <p:ph sz="quarter" idx="4"/>
          </p:nvPr>
        </p:nvSpPr>
        <p:spPr>
          <a:xfrm>
            <a:off x="474133" y="1643746"/>
            <a:ext cx="8581498" cy="4830533"/>
          </a:xfrm>
        </p:spPr>
        <p:txBody>
          <a:bodyPr>
            <a:normAutofit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pPr>
            <a:r>
              <a:rPr lang="da-DK" b="1" dirty="0">
                <a:solidFill>
                  <a:schemeClr val="tx1"/>
                </a:solidFill>
              </a:rPr>
              <a:t>Forslag modtaget fra Erik Amdi Kristensen d. 13 marts 2025</a:t>
            </a: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dirty="0">
              <a:solidFill>
                <a:schemeClr val="tx1"/>
              </a:solidFill>
            </a:endParaRPr>
          </a:p>
          <a:p>
            <a:pPr marL="0" indent="0">
              <a:buNone/>
            </a:pPr>
            <a:r>
              <a:rPr lang="da-DK" dirty="0"/>
              <a:t>Til bestyrelsen i Rønde Fjernvarme a.m.b.a. </a:t>
            </a:r>
          </a:p>
          <a:p>
            <a:pPr marL="0" indent="0">
              <a:buNone/>
            </a:pPr>
            <a:r>
              <a:rPr lang="da-DK" dirty="0"/>
              <a:t>Jeg foreslår, at bestyrelsen i Rønde Fjernvarme indleder drøftelser med Trustrup Lyngby Varmeværk med henblik på et samarbejde omkring drift og administration af Rønde Fjernvarme tilsvarende det samarbejde, som Trustrup Lyngby Varmeværk har indgået med Kolind Fjernvarme - jeg har fået oplyst, at Kolind Fjernvarme er meget glade for samarbejdet. </a:t>
            </a:r>
          </a:p>
          <a:p>
            <a:pPr marL="0" indent="0">
              <a:buNone/>
            </a:pPr>
            <a:r>
              <a:rPr lang="da-DK" dirty="0"/>
              <a:t>Rønde Fjernvarme vil med et samarbejde med Trustrup Lyngby Varmeværk være bedre rustet til at kunne løse de opgaver, fremtidens krav medfører, herunder IT-sikkerhed, GDPR, lovkrav om indberetning m.m. </a:t>
            </a:r>
          </a:p>
          <a:p>
            <a:pPr marL="0" indent="0">
              <a:buNone/>
            </a:pPr>
            <a:r>
              <a:rPr lang="da-DK" dirty="0"/>
              <a:t>Et samarbejde vil sikre, at Rønde Fjernvarme bliver en del af en større organisation med flere kræfter og kompetencer til rådighed til fordel for Varmeværkets andelshavere.</a:t>
            </a:r>
            <a:endParaRPr lang="en-US" dirty="0"/>
          </a:p>
        </p:txBody>
      </p:sp>
      <p:sp>
        <p:nvSpPr>
          <p:cNvPr id="4" name="Title 1">
            <a:extLst>
              <a:ext uri="{FF2B5EF4-FFF2-40B4-BE49-F238E27FC236}">
                <a16:creationId xmlns:a16="http://schemas.microsoft.com/office/drawing/2014/main" id="{8DBCC0ED-5641-B678-E472-7846C2221883}"/>
              </a:ext>
            </a:extLst>
          </p:cNvPr>
          <p:cNvSpPr txBox="1">
            <a:spLocks/>
          </p:cNvSpPr>
          <p:nvPr/>
        </p:nvSpPr>
        <p:spPr>
          <a:xfrm>
            <a:off x="474133" y="803448"/>
            <a:ext cx="8191299"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b="1" dirty="0"/>
              <a:t>Forslag fra andelshavere</a:t>
            </a:r>
            <a:endParaRPr lang="da-DK" sz="5400" b="1" dirty="0"/>
          </a:p>
        </p:txBody>
      </p:sp>
    </p:spTree>
    <p:extLst>
      <p:ext uri="{BB962C8B-B14F-4D97-AF65-F5344CB8AC3E}">
        <p14:creationId xmlns:p14="http://schemas.microsoft.com/office/powerpoint/2010/main" val="183808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9E0B1-4C50-2AA6-771D-B0D55BEBFEE2}"/>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8798031-13AF-48BD-0B7B-70D56BF158BE}"/>
              </a:ext>
            </a:extLst>
          </p:cNvPr>
          <p:cNvSpPr>
            <a:spLocks noGrp="1"/>
          </p:cNvSpPr>
          <p:nvPr>
            <p:ph sz="quarter" idx="4"/>
          </p:nvPr>
        </p:nvSpPr>
        <p:spPr>
          <a:xfrm>
            <a:off x="474133" y="1551498"/>
            <a:ext cx="10600268" cy="4836602"/>
          </a:xfrm>
        </p:spPr>
        <p:txBody>
          <a:bodyPr>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a-DK" b="1" dirty="0">
                <a:solidFill>
                  <a:schemeClr val="tx1"/>
                </a:solidFill>
              </a:rPr>
              <a:t>Forslag modtaget fra Niels Jørn Lindgaard-Kjeldsen (alias </a:t>
            </a:r>
            <a:r>
              <a:rPr lang="da-DK" b="1" dirty="0" err="1">
                <a:solidFill>
                  <a:schemeClr val="tx1"/>
                </a:solidFill>
              </a:rPr>
              <a:t>Sjørn</a:t>
            </a:r>
            <a:r>
              <a:rPr lang="da-DK" b="1" dirty="0">
                <a:solidFill>
                  <a:schemeClr val="tx1"/>
                </a:solidFill>
              </a:rPr>
              <a:t>) d. 13 marts 2025</a:t>
            </a:r>
          </a:p>
          <a:p>
            <a:pPr marL="0" indent="0">
              <a:buNone/>
            </a:pPr>
            <a:r>
              <a:rPr lang="da-DK" sz="1800" dirty="0"/>
              <a:t>Den foreslåede nye paragraf, indgår i vedtægterne for Rønde Fjernvarme a.m.b.a., og indsættes mellem nuværende §8.6 og §8.7.</a:t>
            </a:r>
          </a:p>
          <a:p>
            <a:pPr marL="0" indent="0">
              <a:buNone/>
            </a:pPr>
            <a:r>
              <a:rPr lang="da-DK" sz="1800" dirty="0"/>
              <a:t>Ny §</a:t>
            </a:r>
            <a:br>
              <a:rPr lang="da-DK" sz="1800" dirty="0"/>
            </a:br>
            <a:r>
              <a:rPr lang="da-DK" sz="1800" dirty="0"/>
              <a:t>§ 8.7: Beslutninger om Væsentlige Økonomiske Dispositioner</a:t>
            </a:r>
            <a:br>
              <a:rPr lang="da-DK" sz="1800" dirty="0"/>
            </a:br>
            <a:r>
              <a:rPr lang="da-DK" sz="1800" dirty="0"/>
              <a:t>1 - Andelsselskabets bestyrelse er bemyndiget til at træffe beslutninger om løbende økonomiske dispositioner i overensstemmelse med selskabets budget og vedtægter.</a:t>
            </a:r>
            <a:br>
              <a:rPr lang="da-DK" sz="1800" dirty="0"/>
            </a:br>
            <a:r>
              <a:rPr lang="da-DK" sz="1800" dirty="0"/>
              <a:t>2 - Ved økonomiske dispositioner - herunder, men ikke begrænset til, investeringer, lån optaget i andelsselskabets navn, eller andre forpligtelser - hvor den samlede disposition overstiger andelsselskabets samlede årlige nettoomsætning opgjort ved seneste godkendte regnskab, skal beslutningen forelægges generalforsamlingen til godkendelse.</a:t>
            </a:r>
            <a:br>
              <a:rPr lang="da-DK" sz="1800" dirty="0"/>
            </a:br>
            <a:r>
              <a:rPr lang="da-DK" sz="1800" dirty="0"/>
              <a:t>3 - Bestyrelsen skal udarbejde en detaljeret skriftlig redegørelse for de påtænkte økonomiske dispositioner, herunder formålet, omfanget og de forventede konsekvenser, som udsendes sammen med indkaldelsen til generalforsamlingen, så medlemmerne er behørigt informeret inden beslutningen træffes.</a:t>
            </a:r>
            <a:br>
              <a:rPr lang="da-DK" sz="1800" dirty="0"/>
            </a:br>
            <a:r>
              <a:rPr lang="da-DK" sz="1800" dirty="0"/>
              <a:t>4 - Beslutninger om væsentlige økonomiske dispositioner træder i kraft efter godkendelse af generalforsamlingen og i overensstemmelse med de regler og procedurer, der er fastsat i nærværende vedtægter.</a:t>
            </a:r>
          </a:p>
        </p:txBody>
      </p:sp>
      <p:sp>
        <p:nvSpPr>
          <p:cNvPr id="4" name="Title 1">
            <a:extLst>
              <a:ext uri="{FF2B5EF4-FFF2-40B4-BE49-F238E27FC236}">
                <a16:creationId xmlns:a16="http://schemas.microsoft.com/office/drawing/2014/main" id="{33797873-C849-866D-127F-7167D0BDDD13}"/>
              </a:ext>
            </a:extLst>
          </p:cNvPr>
          <p:cNvSpPr txBox="1">
            <a:spLocks/>
          </p:cNvSpPr>
          <p:nvPr/>
        </p:nvSpPr>
        <p:spPr>
          <a:xfrm>
            <a:off x="474133" y="803448"/>
            <a:ext cx="8191299"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b="1" dirty="0"/>
              <a:t>Forslag fra andelshavere</a:t>
            </a:r>
            <a:endParaRPr lang="da-DK" sz="5400" b="1" dirty="0"/>
          </a:p>
        </p:txBody>
      </p:sp>
    </p:spTree>
    <p:extLst>
      <p:ext uri="{BB962C8B-B14F-4D97-AF65-F5344CB8AC3E}">
        <p14:creationId xmlns:p14="http://schemas.microsoft.com/office/powerpoint/2010/main" val="1671371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7B422-BB46-8544-CBBD-9E95576501E9}"/>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E4C721D-8FF7-02A6-5C32-5B87EA9CAC67}"/>
              </a:ext>
            </a:extLst>
          </p:cNvPr>
          <p:cNvSpPr>
            <a:spLocks noGrp="1"/>
          </p:cNvSpPr>
          <p:nvPr>
            <p:ph sz="quarter" idx="4"/>
          </p:nvPr>
        </p:nvSpPr>
        <p:spPr>
          <a:xfrm>
            <a:off x="462844" y="1665514"/>
            <a:ext cx="7423329" cy="4811486"/>
          </a:xfrm>
        </p:spPr>
        <p:txBody>
          <a:bodyPr>
            <a:normAutofit fontScale="85000" lnSpcReduction="20000"/>
          </a:bodyPr>
          <a:lstStyle/>
          <a:p>
            <a:pPr marL="0" indent="0">
              <a:buNone/>
            </a:pPr>
            <a:r>
              <a:rPr lang="da-DK" dirty="0"/>
              <a:t>Medlemmer på valg</a:t>
            </a:r>
          </a:p>
          <a:p>
            <a:pPr lvl="1"/>
            <a:r>
              <a:rPr lang="da-DK" sz="2000" dirty="0"/>
              <a:t>Ole Moldrup, 				Modtager ikke genvalg</a:t>
            </a:r>
          </a:p>
          <a:p>
            <a:pPr lvl="1"/>
            <a:r>
              <a:rPr lang="da-DK" sz="2000" dirty="0"/>
              <a:t>Søren Lynge Petersen, 		Modtager ikke genvalg</a:t>
            </a:r>
          </a:p>
          <a:p>
            <a:pPr lvl="1"/>
            <a:r>
              <a:rPr lang="da-DK" sz="2000" dirty="0"/>
              <a:t>Kim Nielsen, Ugelbølle		Modtager genvalg</a:t>
            </a:r>
          </a:p>
          <a:p>
            <a:pPr marL="168275" lvl="1" indent="0">
              <a:buNone/>
            </a:pPr>
            <a:endParaRPr lang="da-DK" sz="2000" dirty="0"/>
          </a:p>
          <a:p>
            <a:pPr marL="0" indent="0">
              <a:buNone/>
            </a:pPr>
            <a:r>
              <a:rPr lang="da-DK" dirty="0"/>
              <a:t>Kandidater til 3 bestyrelsesposter</a:t>
            </a:r>
          </a:p>
          <a:p>
            <a:pPr lvl="1"/>
            <a:r>
              <a:rPr lang="da-DK" sz="2000" dirty="0"/>
              <a:t>Kim Nielsen, Ugelbølle</a:t>
            </a:r>
          </a:p>
          <a:p>
            <a:pPr lvl="1"/>
            <a:r>
              <a:rPr lang="da-DK" sz="2000" dirty="0"/>
              <a:t>Jan Severinsen, Ugelbølle</a:t>
            </a:r>
          </a:p>
          <a:p>
            <a:pPr lvl="1"/>
            <a:r>
              <a:rPr lang="da-DK" sz="2000" dirty="0"/>
              <a:t>Mathias Lykkemark, Rodskov</a:t>
            </a:r>
          </a:p>
          <a:p>
            <a:pPr lvl="1"/>
            <a:r>
              <a:rPr lang="da-DK" sz="2000" dirty="0"/>
              <a:t>Anders Fjendbo, Ugelbølle</a:t>
            </a:r>
          </a:p>
          <a:p>
            <a:pPr lvl="1"/>
            <a:r>
              <a:rPr lang="da-DK" sz="2000" dirty="0"/>
              <a:t>Niclas </a:t>
            </a:r>
            <a:r>
              <a:rPr lang="da-DK" sz="2000" dirty="0" err="1"/>
              <a:t>Kvernrød</a:t>
            </a:r>
            <a:r>
              <a:rPr lang="da-DK" sz="2000" dirty="0"/>
              <a:t>, Rønde</a:t>
            </a:r>
          </a:p>
          <a:p>
            <a:pPr lvl="1"/>
            <a:r>
              <a:rPr lang="da-DK" sz="2000" dirty="0"/>
              <a:t>Oliver Abildsten, Ugelbølle</a:t>
            </a:r>
          </a:p>
          <a:p>
            <a:pPr lvl="1"/>
            <a:r>
              <a:rPr lang="da-DK" sz="2000" dirty="0"/>
              <a:t>Henning Sørensen, Rønde</a:t>
            </a:r>
          </a:p>
          <a:p>
            <a:pPr lvl="1"/>
            <a:r>
              <a:rPr lang="da-DK" sz="2000" dirty="0"/>
              <a:t>Erik Amdi Kristensen, Rønde</a:t>
            </a:r>
          </a:p>
          <a:p>
            <a:pPr lvl="1"/>
            <a:endParaRPr lang="da-DK" sz="1600" dirty="0"/>
          </a:p>
          <a:p>
            <a:pPr lvl="1"/>
            <a:endParaRPr lang="da-DK" sz="1600" dirty="0"/>
          </a:p>
          <a:p>
            <a:pPr marL="0" indent="0">
              <a:buNone/>
            </a:pPr>
            <a:endParaRPr lang="en-US" sz="1800" dirty="0">
              <a:solidFill>
                <a:srgbClr val="FF0000"/>
              </a:solidFill>
            </a:endParaRPr>
          </a:p>
        </p:txBody>
      </p:sp>
      <p:sp>
        <p:nvSpPr>
          <p:cNvPr id="3" name="Content Placeholder 9">
            <a:extLst>
              <a:ext uri="{FF2B5EF4-FFF2-40B4-BE49-F238E27FC236}">
                <a16:creationId xmlns:a16="http://schemas.microsoft.com/office/drawing/2014/main" id="{5AC60E90-6F11-A068-41C3-C99FD3E2319B}"/>
              </a:ext>
            </a:extLst>
          </p:cNvPr>
          <p:cNvSpPr txBox="1">
            <a:spLocks/>
          </p:cNvSpPr>
          <p:nvPr/>
        </p:nvSpPr>
        <p:spPr>
          <a:xfrm>
            <a:off x="581192" y="4115582"/>
            <a:ext cx="3421182" cy="2030385"/>
          </a:xfrm>
          <a:prstGeom prst="rect">
            <a:avLst/>
          </a:prstGeom>
        </p:spPr>
        <p:txBody>
          <a:bodyPr vert="horz" lIns="91440" tIns="45720" rIns="91440" bIns="45720" rtlCol="0" anchor="t" anchorCtr="0">
            <a:normAutofit/>
          </a:bodyPr>
          <a:lstStyle>
            <a:lvl1pPr marL="168275" indent="-168275"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288925" indent="-1206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396875" indent="-10795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Arial" panose="020B0604020202020204" pitchFamily="34" charset="0"/>
              <a:buNone/>
            </a:pPr>
            <a:endParaRPr lang="en-US" sz="1800" dirty="0">
              <a:solidFill>
                <a:srgbClr val="FF0000"/>
              </a:solidFill>
            </a:endParaRPr>
          </a:p>
        </p:txBody>
      </p:sp>
      <p:pic>
        <p:nvPicPr>
          <p:cNvPr id="11" name="Billede 10">
            <a:extLst>
              <a:ext uri="{FF2B5EF4-FFF2-40B4-BE49-F238E27FC236}">
                <a16:creationId xmlns:a16="http://schemas.microsoft.com/office/drawing/2014/main" id="{61108760-65C1-CCB4-7EF6-E6FA296844A1}"/>
              </a:ext>
            </a:extLst>
          </p:cNvPr>
          <p:cNvPicPr>
            <a:picLocks noChangeAspect="1"/>
          </p:cNvPicPr>
          <p:nvPr/>
        </p:nvPicPr>
        <p:blipFill>
          <a:blip r:embed="rId3"/>
          <a:stretch>
            <a:fillRect/>
          </a:stretch>
        </p:blipFill>
        <p:spPr>
          <a:xfrm>
            <a:off x="6860013" y="1665514"/>
            <a:ext cx="4750795" cy="3794134"/>
          </a:xfrm>
          <a:prstGeom prst="rect">
            <a:avLst/>
          </a:prstGeom>
        </p:spPr>
      </p:pic>
      <p:sp>
        <p:nvSpPr>
          <p:cNvPr id="2" name="Title 1">
            <a:extLst>
              <a:ext uri="{FF2B5EF4-FFF2-40B4-BE49-F238E27FC236}">
                <a16:creationId xmlns:a16="http://schemas.microsoft.com/office/drawing/2014/main" id="{A0834AF8-B7ED-85E7-B1ED-C28FA78CCD63}"/>
              </a:ext>
            </a:extLst>
          </p:cNvPr>
          <p:cNvSpPr txBox="1">
            <a:spLocks/>
          </p:cNvSpPr>
          <p:nvPr/>
        </p:nvSpPr>
        <p:spPr>
          <a:xfrm>
            <a:off x="474133" y="803448"/>
            <a:ext cx="8191299"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Valg af bestyrelsesmedlemmer</a:t>
            </a:r>
          </a:p>
        </p:txBody>
      </p:sp>
    </p:spTree>
    <p:extLst>
      <p:ext uri="{BB962C8B-B14F-4D97-AF65-F5344CB8AC3E}">
        <p14:creationId xmlns:p14="http://schemas.microsoft.com/office/powerpoint/2010/main" val="2780012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674A4-A216-795A-EBC8-9EFD0E219025}"/>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357B729-961B-FA5D-D1ED-A5A7A5932DD5}"/>
              </a:ext>
            </a:extLst>
          </p:cNvPr>
          <p:cNvSpPr>
            <a:spLocks noGrp="1"/>
          </p:cNvSpPr>
          <p:nvPr>
            <p:ph sz="quarter" idx="4"/>
          </p:nvPr>
        </p:nvSpPr>
        <p:spPr>
          <a:xfrm>
            <a:off x="462844" y="1717224"/>
            <a:ext cx="7304981" cy="2906483"/>
          </a:xfrm>
        </p:spPr>
        <p:txBody>
          <a:bodyPr>
            <a:normAutofit/>
          </a:bodyPr>
          <a:lstStyle/>
          <a:p>
            <a:pPr marL="0" indent="0">
              <a:buNone/>
            </a:pPr>
            <a:r>
              <a:rPr lang="da-DK" dirty="0"/>
              <a:t>Valg af 2 suppleanter </a:t>
            </a:r>
          </a:p>
          <a:p>
            <a:pPr lvl="1"/>
            <a:r>
              <a:rPr lang="da-DK" sz="2000" dirty="0"/>
              <a:t>Lars Dyrup 				Modtager genvalg</a:t>
            </a:r>
          </a:p>
          <a:p>
            <a:pPr lvl="1"/>
            <a:r>
              <a:rPr lang="da-DK" sz="2000" dirty="0"/>
              <a:t>Ole Moldrup				Modtager valg</a:t>
            </a:r>
          </a:p>
          <a:p>
            <a:pPr lvl="1"/>
            <a:r>
              <a:rPr lang="da-DK" sz="2000" dirty="0"/>
              <a:t>Niclas </a:t>
            </a:r>
            <a:r>
              <a:rPr lang="da-DK" sz="2000" dirty="0" err="1"/>
              <a:t>Kvernrød</a:t>
            </a:r>
            <a:endParaRPr lang="da-DK" sz="2000" dirty="0"/>
          </a:p>
          <a:p>
            <a:pPr lvl="1"/>
            <a:r>
              <a:rPr lang="da-DK" sz="2000" dirty="0"/>
              <a:t>Erik Amdi </a:t>
            </a:r>
          </a:p>
          <a:p>
            <a:pPr marL="0" indent="0">
              <a:buNone/>
            </a:pPr>
            <a:endParaRPr lang="en-US" sz="1800" dirty="0">
              <a:solidFill>
                <a:srgbClr val="FF0000"/>
              </a:solidFill>
            </a:endParaRPr>
          </a:p>
        </p:txBody>
      </p:sp>
      <p:sp>
        <p:nvSpPr>
          <p:cNvPr id="2" name="Title 1">
            <a:extLst>
              <a:ext uri="{FF2B5EF4-FFF2-40B4-BE49-F238E27FC236}">
                <a16:creationId xmlns:a16="http://schemas.microsoft.com/office/drawing/2014/main" id="{83736DBB-9904-36C9-95BC-66B8223C072B}"/>
              </a:ext>
            </a:extLst>
          </p:cNvPr>
          <p:cNvSpPr txBox="1">
            <a:spLocks/>
          </p:cNvSpPr>
          <p:nvPr/>
        </p:nvSpPr>
        <p:spPr>
          <a:xfrm>
            <a:off x="462844" y="803448"/>
            <a:ext cx="8191299"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Valg af suppleanter</a:t>
            </a:r>
          </a:p>
        </p:txBody>
      </p:sp>
    </p:spTree>
    <p:extLst>
      <p:ext uri="{BB962C8B-B14F-4D97-AF65-F5344CB8AC3E}">
        <p14:creationId xmlns:p14="http://schemas.microsoft.com/office/powerpoint/2010/main" val="2640155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DBC84-D5C0-8CDF-13F7-1D9C7E8599A3}"/>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3559AB6-147D-C9F7-8177-161C2A2B0033}"/>
              </a:ext>
            </a:extLst>
          </p:cNvPr>
          <p:cNvSpPr>
            <a:spLocks noGrp="1"/>
          </p:cNvSpPr>
          <p:nvPr>
            <p:ph sz="quarter" idx="4"/>
          </p:nvPr>
        </p:nvSpPr>
        <p:spPr>
          <a:xfrm>
            <a:off x="474133" y="1632857"/>
            <a:ext cx="7496933" cy="2629524"/>
          </a:xfrm>
        </p:spPr>
        <p:txBody>
          <a:bodyPr>
            <a:normAutofit/>
          </a:bodyPr>
          <a:lstStyle/>
          <a:p>
            <a:pPr marL="0" indent="0">
              <a:buNone/>
            </a:pPr>
            <a:r>
              <a:rPr lang="da-DK" dirty="0"/>
              <a:t>Bestyrelsen foreslår genvalg af:</a:t>
            </a:r>
            <a:br>
              <a:rPr lang="da-DK" dirty="0"/>
            </a:br>
            <a:endParaRPr lang="da-DK" dirty="0"/>
          </a:p>
          <a:p>
            <a:pPr marL="0" indent="0">
              <a:spcBef>
                <a:spcPts val="0"/>
              </a:spcBef>
              <a:spcAft>
                <a:spcPts val="0"/>
              </a:spcAft>
              <a:buNone/>
            </a:pPr>
            <a:r>
              <a:rPr lang="da-DK" i="1" dirty="0"/>
              <a:t>Redmark, Statsautoriseret revisionsaktieselskab</a:t>
            </a:r>
          </a:p>
          <a:p>
            <a:pPr marL="0" indent="0">
              <a:spcBef>
                <a:spcPts val="0"/>
              </a:spcBef>
              <a:spcAft>
                <a:spcPts val="0"/>
              </a:spcAft>
              <a:buNone/>
            </a:pPr>
            <a:r>
              <a:rPr lang="da-DK" i="1" dirty="0"/>
              <a:t>Hasseris Bymidte 6, 9000  Ålborg</a:t>
            </a:r>
          </a:p>
          <a:p>
            <a:pPr marL="0" indent="0">
              <a:spcBef>
                <a:spcPts val="0"/>
              </a:spcBef>
              <a:spcAft>
                <a:spcPts val="0"/>
              </a:spcAft>
              <a:buNone/>
            </a:pPr>
            <a:r>
              <a:rPr lang="da-DK" i="1" dirty="0"/>
              <a:t>v/ statsaut. revisor Frank Nørgaard</a:t>
            </a:r>
            <a:br>
              <a:rPr lang="da-DK" dirty="0"/>
            </a:br>
            <a:endParaRPr lang="da-DK" dirty="0"/>
          </a:p>
          <a:p>
            <a:pPr marL="0" indent="0">
              <a:buNone/>
            </a:pPr>
            <a:r>
              <a:rPr lang="da-DK" dirty="0"/>
              <a:t>som ekstern uafhængig revisor</a:t>
            </a:r>
          </a:p>
          <a:p>
            <a:pPr lvl="1"/>
            <a:endParaRPr lang="da-DK" sz="1600" dirty="0"/>
          </a:p>
          <a:p>
            <a:pPr marL="0" indent="0">
              <a:buNone/>
            </a:pPr>
            <a:endParaRPr lang="en-US" sz="1800" dirty="0">
              <a:solidFill>
                <a:srgbClr val="FF0000"/>
              </a:solidFill>
            </a:endParaRPr>
          </a:p>
        </p:txBody>
      </p:sp>
      <p:sp>
        <p:nvSpPr>
          <p:cNvPr id="4" name="Title 1">
            <a:extLst>
              <a:ext uri="{FF2B5EF4-FFF2-40B4-BE49-F238E27FC236}">
                <a16:creationId xmlns:a16="http://schemas.microsoft.com/office/drawing/2014/main" id="{67B84873-328F-AC56-3526-D77BCA072686}"/>
              </a:ext>
            </a:extLst>
          </p:cNvPr>
          <p:cNvSpPr txBox="1">
            <a:spLocks/>
          </p:cNvSpPr>
          <p:nvPr/>
        </p:nvSpPr>
        <p:spPr>
          <a:xfrm>
            <a:off x="474133" y="803448"/>
            <a:ext cx="8191299"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Valg af revisor</a:t>
            </a:r>
          </a:p>
        </p:txBody>
      </p:sp>
    </p:spTree>
    <p:extLst>
      <p:ext uri="{BB962C8B-B14F-4D97-AF65-F5344CB8AC3E}">
        <p14:creationId xmlns:p14="http://schemas.microsoft.com/office/powerpoint/2010/main" val="4057282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EFFFA-7B6F-E9C6-42AF-8220EFFBF226}"/>
            </a:ext>
          </a:extLst>
        </p:cNvPr>
        <p:cNvGrpSpPr/>
        <p:nvPr/>
      </p:nvGrpSpPr>
      <p:grpSpPr>
        <a:xfrm>
          <a:off x="0" y="0"/>
          <a:ext cx="0" cy="0"/>
          <a:chOff x="0" y="0"/>
          <a:chExt cx="0" cy="0"/>
        </a:xfrm>
      </p:grpSpPr>
      <p:pic>
        <p:nvPicPr>
          <p:cNvPr id="8" name="Billede 7" descr="Et billede, der indeholder sky, bygning, maleri, udendørs&#10;&#10;Indhold genereret af kunstig intelligens kan være forkert.">
            <a:extLst>
              <a:ext uri="{FF2B5EF4-FFF2-40B4-BE49-F238E27FC236}">
                <a16:creationId xmlns:a16="http://schemas.microsoft.com/office/drawing/2014/main" id="{AD6050EB-7DC2-9064-8E17-89CE5C812551}"/>
              </a:ext>
            </a:extLst>
          </p:cNvPr>
          <p:cNvPicPr>
            <a:picLocks noChangeAspect="1"/>
          </p:cNvPicPr>
          <p:nvPr/>
        </p:nvPicPr>
        <p:blipFill>
          <a:blip r:embed="rId3"/>
          <a:stretch>
            <a:fillRect/>
          </a:stretch>
        </p:blipFill>
        <p:spPr>
          <a:xfrm>
            <a:off x="5265410" y="946436"/>
            <a:ext cx="6349235" cy="4761927"/>
          </a:xfrm>
          <a:prstGeom prst="rect">
            <a:avLst/>
          </a:prstGeom>
        </p:spPr>
      </p:pic>
      <p:sp>
        <p:nvSpPr>
          <p:cNvPr id="2" name="Title 1">
            <a:extLst>
              <a:ext uri="{FF2B5EF4-FFF2-40B4-BE49-F238E27FC236}">
                <a16:creationId xmlns:a16="http://schemas.microsoft.com/office/drawing/2014/main" id="{F97BFC22-8870-E13D-A20E-48150524FA1A}"/>
              </a:ext>
            </a:extLst>
          </p:cNvPr>
          <p:cNvSpPr txBox="1">
            <a:spLocks/>
          </p:cNvSpPr>
          <p:nvPr/>
        </p:nvSpPr>
        <p:spPr>
          <a:xfrm>
            <a:off x="474133" y="803448"/>
            <a:ext cx="8191299"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Eventuelt? </a:t>
            </a:r>
          </a:p>
        </p:txBody>
      </p:sp>
    </p:spTree>
    <p:extLst>
      <p:ext uri="{BB962C8B-B14F-4D97-AF65-F5344CB8AC3E}">
        <p14:creationId xmlns:p14="http://schemas.microsoft.com/office/powerpoint/2010/main" val="3646134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045D6AF-532B-394C-0C6F-38B6628CE9DF}"/>
              </a:ext>
            </a:extLst>
          </p:cNvPr>
          <p:cNvSpPr>
            <a:spLocks noGrp="1"/>
          </p:cNvSpPr>
          <p:nvPr>
            <p:ph type="title"/>
          </p:nvPr>
        </p:nvSpPr>
        <p:spPr>
          <a:xfrm>
            <a:off x="484818" y="983973"/>
            <a:ext cx="3661591" cy="550913"/>
          </a:xfrm>
        </p:spPr>
        <p:txBody>
          <a:bodyPr/>
          <a:lstStyle/>
          <a:p>
            <a:r>
              <a:rPr lang="da-DK" dirty="0"/>
              <a:t>Tak for i dag</a:t>
            </a:r>
          </a:p>
        </p:txBody>
      </p:sp>
      <p:sp>
        <p:nvSpPr>
          <p:cNvPr id="3" name="Content Placeholder 2">
            <a:extLst>
              <a:ext uri="{FF2B5EF4-FFF2-40B4-BE49-F238E27FC236}">
                <a16:creationId xmlns:a16="http://schemas.microsoft.com/office/drawing/2014/main" id="{2F59B25D-9615-9332-C32E-4F458417E11E}"/>
              </a:ext>
            </a:extLst>
          </p:cNvPr>
          <p:cNvSpPr>
            <a:spLocks noGrp="1"/>
          </p:cNvSpPr>
          <p:nvPr>
            <p:ph sz="quarter" idx="4"/>
          </p:nvPr>
        </p:nvSpPr>
        <p:spPr>
          <a:xfrm>
            <a:off x="490351" y="1827552"/>
            <a:ext cx="5616937" cy="2832643"/>
          </a:xfrm>
        </p:spPr>
        <p:txBody>
          <a:bodyPr/>
          <a:lstStyle/>
          <a:p>
            <a:r>
              <a:rPr lang="da-DK" dirty="0"/>
              <a:t>Svar på et kort spørgeskema, og gør din indflydelse gældende for</a:t>
            </a:r>
          </a:p>
          <a:p>
            <a:pPr marL="169863" indent="-169863">
              <a:buFont typeface="Arial" panose="020B0604020202020204" pitchFamily="34" charset="0"/>
              <a:buChar char="•"/>
            </a:pPr>
            <a:r>
              <a:rPr lang="da-DK" dirty="0"/>
              <a:t>fremtidige generalforsamlinger</a:t>
            </a:r>
          </a:p>
          <a:p>
            <a:pPr marL="169863" indent="-169863">
              <a:buFont typeface="Arial" panose="020B0604020202020204" pitchFamily="34" charset="0"/>
              <a:buChar char="•"/>
            </a:pPr>
            <a:r>
              <a:rPr lang="da-DK" dirty="0"/>
              <a:t>fremtidig kommunikation</a:t>
            </a:r>
          </a:p>
        </p:txBody>
      </p:sp>
      <p:pic>
        <p:nvPicPr>
          <p:cNvPr id="6" name="Billede 5">
            <a:extLst>
              <a:ext uri="{FF2B5EF4-FFF2-40B4-BE49-F238E27FC236}">
                <a16:creationId xmlns:a16="http://schemas.microsoft.com/office/drawing/2014/main" id="{E0D16AB9-9C0C-F655-33BC-418AC54F271C}"/>
              </a:ext>
            </a:extLst>
          </p:cNvPr>
          <p:cNvPicPr>
            <a:picLocks noChangeAspect="1"/>
          </p:cNvPicPr>
          <p:nvPr/>
        </p:nvPicPr>
        <p:blipFill>
          <a:blip r:embed="rId3"/>
          <a:stretch>
            <a:fillRect/>
          </a:stretch>
        </p:blipFill>
        <p:spPr>
          <a:xfrm>
            <a:off x="6715266" y="792627"/>
            <a:ext cx="4880387" cy="4902495"/>
          </a:xfrm>
          <a:prstGeom prst="rect">
            <a:avLst/>
          </a:prstGeom>
        </p:spPr>
      </p:pic>
    </p:spTree>
    <p:extLst>
      <p:ext uri="{BB962C8B-B14F-4D97-AF65-F5344CB8AC3E}">
        <p14:creationId xmlns:p14="http://schemas.microsoft.com/office/powerpoint/2010/main" val="2770959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9">
            <a:extLst>
              <a:ext uri="{FF2B5EF4-FFF2-40B4-BE49-F238E27FC236}">
                <a16:creationId xmlns:a16="http://schemas.microsoft.com/office/drawing/2014/main" id="{5F11B312-59E8-494E-586F-5E80A32CD0C9}"/>
              </a:ext>
            </a:extLst>
          </p:cNvPr>
          <p:cNvSpPr txBox="1">
            <a:spLocks/>
          </p:cNvSpPr>
          <p:nvPr/>
        </p:nvSpPr>
        <p:spPr>
          <a:xfrm>
            <a:off x="473995" y="1771239"/>
            <a:ext cx="9074856" cy="3849217"/>
          </a:xfrm>
          <a:prstGeom prst="rect">
            <a:avLst/>
          </a:prstGeom>
        </p:spPr>
        <p:txBody>
          <a:bodyPr vert="horz" lIns="91440" tIns="45720" rIns="91440" bIns="45720" rtlCol="0" anchor="t" anchorCtr="0">
            <a:normAutofit/>
          </a:bodyPr>
          <a:lstStyle>
            <a:lvl1pPr marL="168275" indent="-168275"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288925" indent="-1206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396875" indent="-10795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Arial" panose="020B0604020202020204" pitchFamily="34" charset="0"/>
              <a:buNone/>
            </a:pPr>
            <a:r>
              <a:rPr lang="da-DK" sz="2800" b="1" dirty="0"/>
              <a:t>Bestyrelsen foreslår:</a:t>
            </a:r>
            <a:br>
              <a:rPr lang="da-DK" sz="2800" dirty="0"/>
            </a:br>
            <a:endParaRPr lang="da-DK" sz="2800" dirty="0"/>
          </a:p>
          <a:p>
            <a:pPr marL="0" indent="0">
              <a:spcBef>
                <a:spcPts val="0"/>
              </a:spcBef>
              <a:spcAft>
                <a:spcPts val="0"/>
              </a:spcAft>
              <a:buFont typeface="Arial" panose="020B0604020202020204" pitchFamily="34" charset="0"/>
              <a:buNone/>
            </a:pPr>
            <a:r>
              <a:rPr lang="da-DK" sz="2800" i="1" dirty="0"/>
              <a:t>		Advokat Karsten Fryland Nielsen</a:t>
            </a:r>
            <a:endParaRPr lang="da-DK" sz="1800" i="1" dirty="0"/>
          </a:p>
          <a:p>
            <a:pPr marL="0" indent="0">
              <a:spcBef>
                <a:spcPts val="0"/>
              </a:spcBef>
              <a:spcAft>
                <a:spcPts val="0"/>
              </a:spcAft>
              <a:buFont typeface="Arial" panose="020B0604020202020204" pitchFamily="34" charset="0"/>
              <a:buNone/>
            </a:pPr>
            <a:r>
              <a:rPr lang="da-DK" sz="1800" i="1" dirty="0"/>
              <a:t>		</a:t>
            </a:r>
            <a:r>
              <a:rPr lang="da-DK" sz="2800" i="1" dirty="0"/>
              <a:t>Kalø Advokaterne</a:t>
            </a:r>
          </a:p>
          <a:p>
            <a:pPr marL="0" indent="0">
              <a:spcBef>
                <a:spcPts val="0"/>
              </a:spcBef>
              <a:spcAft>
                <a:spcPts val="0"/>
              </a:spcAft>
              <a:buFont typeface="Arial" panose="020B0604020202020204" pitchFamily="34" charset="0"/>
              <a:buNone/>
            </a:pPr>
            <a:r>
              <a:rPr lang="da-DK" sz="2800" i="1" dirty="0"/>
              <a:t>		Hovedgaden 48, 8410 Rønde</a:t>
            </a:r>
          </a:p>
          <a:p>
            <a:pPr marL="0" indent="0">
              <a:buFont typeface="Arial" panose="020B0604020202020204" pitchFamily="34" charset="0"/>
              <a:buNone/>
            </a:pPr>
            <a:endParaRPr lang="en-US" sz="1800" dirty="0">
              <a:solidFill>
                <a:srgbClr val="FF0000"/>
              </a:solidFill>
            </a:endParaRPr>
          </a:p>
        </p:txBody>
      </p:sp>
      <p:sp>
        <p:nvSpPr>
          <p:cNvPr id="2" name="Title 1">
            <a:extLst>
              <a:ext uri="{FF2B5EF4-FFF2-40B4-BE49-F238E27FC236}">
                <a16:creationId xmlns:a16="http://schemas.microsoft.com/office/drawing/2014/main" id="{FCF6222B-62B7-E987-F805-BB5386E45E91}"/>
              </a:ext>
            </a:extLst>
          </p:cNvPr>
          <p:cNvSpPr>
            <a:spLocks noGrp="1"/>
          </p:cNvSpPr>
          <p:nvPr>
            <p:ph type="title"/>
          </p:nvPr>
        </p:nvSpPr>
        <p:spPr>
          <a:xfrm>
            <a:off x="473995" y="803448"/>
            <a:ext cx="4855007" cy="550908"/>
          </a:xfrm>
        </p:spPr>
        <p:txBody>
          <a:bodyPr/>
          <a:lstStyle/>
          <a:p>
            <a:r>
              <a:rPr lang="da-DK" dirty="0"/>
              <a:t>Valg af dirigent</a:t>
            </a:r>
          </a:p>
        </p:txBody>
      </p:sp>
    </p:spTree>
    <p:extLst>
      <p:ext uri="{BB962C8B-B14F-4D97-AF65-F5344CB8AC3E}">
        <p14:creationId xmlns:p14="http://schemas.microsoft.com/office/powerpoint/2010/main" val="699489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9">
            <a:extLst>
              <a:ext uri="{FF2B5EF4-FFF2-40B4-BE49-F238E27FC236}">
                <a16:creationId xmlns:a16="http://schemas.microsoft.com/office/drawing/2014/main" id="{3163F84A-DED8-DD3E-A7A5-E06B05F1F9B5}"/>
              </a:ext>
            </a:extLst>
          </p:cNvPr>
          <p:cNvSpPr txBox="1">
            <a:spLocks/>
          </p:cNvSpPr>
          <p:nvPr/>
        </p:nvSpPr>
        <p:spPr>
          <a:xfrm>
            <a:off x="-811605" y="3684558"/>
            <a:ext cx="7304981" cy="2645448"/>
          </a:xfrm>
          <a:prstGeom prst="rect">
            <a:avLst/>
          </a:prstGeom>
        </p:spPr>
        <p:txBody>
          <a:bodyPr vert="horz" lIns="91440" tIns="45720" rIns="91440" bIns="45720" rtlCol="0" anchor="t" anchorCtr="0">
            <a:normAutofit/>
          </a:bodyPr>
          <a:lstStyle>
            <a:lvl1pPr marL="168275" indent="-168275"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288925" indent="-1206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396875" indent="-10795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da-DK" sz="2400" b="1" dirty="0"/>
          </a:p>
        </p:txBody>
      </p:sp>
      <p:pic>
        <p:nvPicPr>
          <p:cNvPr id="7" name="Billede 6">
            <a:extLst>
              <a:ext uri="{FF2B5EF4-FFF2-40B4-BE49-F238E27FC236}">
                <a16:creationId xmlns:a16="http://schemas.microsoft.com/office/drawing/2014/main" id="{9E21C599-1F26-77BC-130D-50C195F472FE}"/>
              </a:ext>
            </a:extLst>
          </p:cNvPr>
          <p:cNvPicPr>
            <a:picLocks noChangeAspect="1"/>
          </p:cNvPicPr>
          <p:nvPr/>
        </p:nvPicPr>
        <p:blipFill>
          <a:blip r:embed="rId3"/>
          <a:stretch>
            <a:fillRect/>
          </a:stretch>
        </p:blipFill>
        <p:spPr>
          <a:xfrm>
            <a:off x="6910590" y="979448"/>
            <a:ext cx="4653876" cy="4659106"/>
          </a:xfrm>
          <a:prstGeom prst="rect">
            <a:avLst/>
          </a:prstGeom>
        </p:spPr>
      </p:pic>
      <p:sp>
        <p:nvSpPr>
          <p:cNvPr id="4" name="Title 1">
            <a:extLst>
              <a:ext uri="{FF2B5EF4-FFF2-40B4-BE49-F238E27FC236}">
                <a16:creationId xmlns:a16="http://schemas.microsoft.com/office/drawing/2014/main" id="{5B4EE7D6-DAFA-F345-09B7-9C45244D5272}"/>
              </a:ext>
            </a:extLst>
          </p:cNvPr>
          <p:cNvSpPr txBox="1">
            <a:spLocks/>
          </p:cNvSpPr>
          <p:nvPr/>
        </p:nvSpPr>
        <p:spPr>
          <a:xfrm>
            <a:off x="473995" y="803448"/>
            <a:ext cx="4855007"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Formandens beretning</a:t>
            </a:r>
          </a:p>
        </p:txBody>
      </p:sp>
      <p:sp>
        <p:nvSpPr>
          <p:cNvPr id="11" name="Content Placeholder 9">
            <a:extLst>
              <a:ext uri="{FF2B5EF4-FFF2-40B4-BE49-F238E27FC236}">
                <a16:creationId xmlns:a16="http://schemas.microsoft.com/office/drawing/2014/main" id="{43F90F39-7543-E77A-C7CC-D20FFF9933DE}"/>
              </a:ext>
            </a:extLst>
          </p:cNvPr>
          <p:cNvSpPr>
            <a:spLocks noGrp="1"/>
          </p:cNvSpPr>
          <p:nvPr>
            <p:ph sz="quarter" idx="4"/>
          </p:nvPr>
        </p:nvSpPr>
        <p:spPr>
          <a:xfrm>
            <a:off x="473995" y="1963645"/>
            <a:ext cx="7304981" cy="2645448"/>
          </a:xfrm>
        </p:spPr>
        <p:txBody>
          <a:bodyPr>
            <a:normAutofit/>
          </a:bodyPr>
          <a:lstStyle/>
          <a:p>
            <a:r>
              <a:rPr lang="da-DK" sz="2800" dirty="0"/>
              <a:t>Hvem er vi?</a:t>
            </a:r>
          </a:p>
          <a:p>
            <a:r>
              <a:rPr lang="da-DK" sz="2800" dirty="0"/>
              <a:t>Hvor er vi?</a:t>
            </a:r>
          </a:p>
          <a:p>
            <a:r>
              <a:rPr lang="da-DK" sz="2800" dirty="0"/>
              <a:t>Hvor skal vi hen?</a:t>
            </a:r>
          </a:p>
        </p:txBody>
      </p:sp>
    </p:spTree>
    <p:extLst>
      <p:ext uri="{BB962C8B-B14F-4D97-AF65-F5344CB8AC3E}">
        <p14:creationId xmlns:p14="http://schemas.microsoft.com/office/powerpoint/2010/main" val="3695820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9">
            <a:extLst>
              <a:ext uri="{FF2B5EF4-FFF2-40B4-BE49-F238E27FC236}">
                <a16:creationId xmlns:a16="http://schemas.microsoft.com/office/drawing/2014/main" id="{6FE30CF5-6247-4480-ED86-213A9569C98A}"/>
              </a:ext>
            </a:extLst>
          </p:cNvPr>
          <p:cNvSpPr txBox="1">
            <a:spLocks/>
          </p:cNvSpPr>
          <p:nvPr/>
        </p:nvSpPr>
        <p:spPr>
          <a:xfrm>
            <a:off x="473995" y="1585729"/>
            <a:ext cx="7033048" cy="4826359"/>
          </a:xfrm>
          <a:prstGeom prst="rect">
            <a:avLst/>
          </a:prstGeom>
        </p:spPr>
        <p:txBody>
          <a:bodyPr vert="horz" lIns="91440" tIns="45720" rIns="91440" bIns="45720" rtlCol="0" anchor="t" anchorCtr="0">
            <a:normAutofit fontScale="92500" lnSpcReduction="10000"/>
          </a:bodyPr>
          <a:lstStyle>
            <a:lvl1pPr marL="168275" indent="-168275"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288925" indent="-1206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396875" indent="-10795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20000"/>
              </a:lnSpc>
            </a:pPr>
            <a:r>
              <a:rPr lang="da-DK" b="1" dirty="0"/>
              <a:t>Michael Sørensen </a:t>
            </a:r>
            <a:br>
              <a:rPr lang="da-DK" b="1" dirty="0"/>
            </a:br>
            <a:r>
              <a:rPr lang="da-DK" dirty="0"/>
              <a:t>Ingeniør, teknisk projektleder</a:t>
            </a:r>
          </a:p>
          <a:p>
            <a:pPr>
              <a:lnSpc>
                <a:spcPct val="120000"/>
              </a:lnSpc>
            </a:pPr>
            <a:r>
              <a:rPr lang="en-US" b="1" dirty="0"/>
              <a:t>Sonja Mortensen</a:t>
            </a:r>
            <a:br>
              <a:rPr lang="en-US" b="1" dirty="0"/>
            </a:br>
            <a:r>
              <a:rPr lang="da-DK" dirty="0"/>
              <a:t>Merk. ledelse &amp; samarbejde, selvstændig konsulent</a:t>
            </a:r>
          </a:p>
          <a:p>
            <a:pPr>
              <a:lnSpc>
                <a:spcPct val="120000"/>
              </a:lnSpc>
            </a:pPr>
            <a:r>
              <a:rPr lang="da-DK" b="1" dirty="0"/>
              <a:t>Christina Kjærgaard </a:t>
            </a:r>
            <a:br>
              <a:rPr lang="da-DK" b="1" dirty="0"/>
            </a:br>
            <a:r>
              <a:rPr lang="da-DK" dirty="0"/>
              <a:t>Kandidat i kommunikation, selvstændig konsulent</a:t>
            </a:r>
          </a:p>
          <a:p>
            <a:pPr>
              <a:lnSpc>
                <a:spcPct val="120000"/>
              </a:lnSpc>
            </a:pPr>
            <a:r>
              <a:rPr lang="da-DK" b="1" dirty="0"/>
              <a:t>Lene Mark</a:t>
            </a:r>
            <a:br>
              <a:rPr lang="da-DK" b="1" dirty="0"/>
            </a:br>
            <a:r>
              <a:rPr lang="da-DK" dirty="0"/>
              <a:t>MBA, marketingchef</a:t>
            </a:r>
          </a:p>
          <a:p>
            <a:pPr>
              <a:lnSpc>
                <a:spcPct val="120000"/>
              </a:lnSpc>
            </a:pPr>
            <a:r>
              <a:rPr lang="da-DK" b="1" dirty="0"/>
              <a:t>Kim Nielsen </a:t>
            </a:r>
            <a:br>
              <a:rPr lang="da-DK" b="1" dirty="0"/>
            </a:br>
            <a:r>
              <a:rPr lang="da-DK" dirty="0"/>
              <a:t>Elektroniktekniker, IT-specialist</a:t>
            </a:r>
          </a:p>
          <a:p>
            <a:pPr>
              <a:lnSpc>
                <a:spcPct val="120000"/>
              </a:lnSpc>
            </a:pPr>
            <a:r>
              <a:rPr lang="da-DK" b="1" dirty="0"/>
              <a:t>Ole Moldrup </a:t>
            </a:r>
            <a:r>
              <a:rPr lang="da-DK" dirty="0"/>
              <a:t>(på valg)</a:t>
            </a:r>
          </a:p>
          <a:p>
            <a:pPr>
              <a:lnSpc>
                <a:spcPct val="120000"/>
              </a:lnSpc>
            </a:pPr>
            <a:r>
              <a:rPr lang="da-DK" b="1" dirty="0"/>
              <a:t>Søren Lynge Petersen </a:t>
            </a:r>
            <a:r>
              <a:rPr lang="da-DK" dirty="0"/>
              <a:t>(på valg)</a:t>
            </a:r>
          </a:p>
        </p:txBody>
      </p:sp>
      <p:pic>
        <p:nvPicPr>
          <p:cNvPr id="3" name="Billede 2">
            <a:extLst>
              <a:ext uri="{FF2B5EF4-FFF2-40B4-BE49-F238E27FC236}">
                <a16:creationId xmlns:a16="http://schemas.microsoft.com/office/drawing/2014/main" id="{C1BC6E9F-99B9-09F8-1075-6CD894010A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5936" y="1715910"/>
            <a:ext cx="5677387" cy="3816335"/>
          </a:xfrm>
          <a:prstGeom prst="rect">
            <a:avLst/>
          </a:prstGeom>
        </p:spPr>
      </p:pic>
      <p:sp>
        <p:nvSpPr>
          <p:cNvPr id="2" name="Title 1">
            <a:extLst>
              <a:ext uri="{FF2B5EF4-FFF2-40B4-BE49-F238E27FC236}">
                <a16:creationId xmlns:a16="http://schemas.microsoft.com/office/drawing/2014/main" id="{7F7C38C5-9A5B-5501-7872-6B383F12FA82}"/>
              </a:ext>
            </a:extLst>
          </p:cNvPr>
          <p:cNvSpPr txBox="1">
            <a:spLocks/>
          </p:cNvSpPr>
          <p:nvPr/>
        </p:nvSpPr>
        <p:spPr>
          <a:xfrm>
            <a:off x="473995" y="803448"/>
            <a:ext cx="7552267"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Formandens beretning – hvem er vi?</a:t>
            </a:r>
          </a:p>
        </p:txBody>
      </p:sp>
    </p:spTree>
    <p:extLst>
      <p:ext uri="{BB962C8B-B14F-4D97-AF65-F5344CB8AC3E}">
        <p14:creationId xmlns:p14="http://schemas.microsoft.com/office/powerpoint/2010/main" val="2962187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D41C091E-FCF5-9029-7535-CF7C11E5C808}"/>
              </a:ext>
            </a:extLst>
          </p:cNvPr>
          <p:cNvGraphicFramePr>
            <a:graphicFrameLocks noGrp="1"/>
          </p:cNvGraphicFramePr>
          <p:nvPr/>
        </p:nvGraphicFramePr>
        <p:xfrm>
          <a:off x="609640" y="3284949"/>
          <a:ext cx="7587504" cy="2262592"/>
        </p:xfrm>
        <a:graphic>
          <a:graphicData uri="http://schemas.openxmlformats.org/drawingml/2006/table">
            <a:tbl>
              <a:tblPr firstRow="1" bandRow="1">
                <a:tableStyleId>{72833802-FEF1-4C79-8D5D-14CF1EAF98D9}</a:tableStyleId>
              </a:tblPr>
              <a:tblGrid>
                <a:gridCol w="1375007">
                  <a:extLst>
                    <a:ext uri="{9D8B030D-6E8A-4147-A177-3AD203B41FA5}">
                      <a16:colId xmlns:a16="http://schemas.microsoft.com/office/drawing/2014/main" val="3356449537"/>
                    </a:ext>
                  </a:extLst>
                </a:gridCol>
                <a:gridCol w="1828047">
                  <a:extLst>
                    <a:ext uri="{9D8B030D-6E8A-4147-A177-3AD203B41FA5}">
                      <a16:colId xmlns:a16="http://schemas.microsoft.com/office/drawing/2014/main" val="3051552451"/>
                    </a:ext>
                  </a:extLst>
                </a:gridCol>
                <a:gridCol w="2334410">
                  <a:extLst>
                    <a:ext uri="{9D8B030D-6E8A-4147-A177-3AD203B41FA5}">
                      <a16:colId xmlns:a16="http://schemas.microsoft.com/office/drawing/2014/main" val="69861973"/>
                    </a:ext>
                  </a:extLst>
                </a:gridCol>
                <a:gridCol w="2050040">
                  <a:extLst>
                    <a:ext uri="{9D8B030D-6E8A-4147-A177-3AD203B41FA5}">
                      <a16:colId xmlns:a16="http://schemas.microsoft.com/office/drawing/2014/main" val="4137072914"/>
                    </a:ext>
                  </a:extLst>
                </a:gridCol>
              </a:tblGrid>
              <a:tr h="833587">
                <a:tc>
                  <a:txBody>
                    <a:bodyPr/>
                    <a:lstStyle/>
                    <a:p>
                      <a:pPr algn="ctr"/>
                      <a:r>
                        <a:rPr lang="da-DK" dirty="0"/>
                        <a:t>Brændsel</a:t>
                      </a:r>
                    </a:p>
                  </a:txBody>
                  <a:tcPr/>
                </a:tc>
                <a:tc>
                  <a:txBody>
                    <a:bodyPr/>
                    <a:lstStyle/>
                    <a:p>
                      <a:pPr algn="ctr"/>
                      <a:r>
                        <a:rPr lang="da-DK" dirty="0"/>
                        <a:t>Mængde</a:t>
                      </a:r>
                    </a:p>
                  </a:txBody>
                  <a:tcPr/>
                </a:tc>
                <a:tc>
                  <a:txBody>
                    <a:bodyPr/>
                    <a:lstStyle/>
                    <a:p>
                      <a:pPr algn="ctr"/>
                      <a:r>
                        <a:rPr lang="da-DK" dirty="0"/>
                        <a:t>Varmeproduktion</a:t>
                      </a:r>
                    </a:p>
                  </a:txBody>
                  <a:tcPr/>
                </a:tc>
                <a:tc>
                  <a:txBody>
                    <a:bodyPr/>
                    <a:lstStyle/>
                    <a:p>
                      <a:pPr algn="ctr"/>
                      <a:r>
                        <a:rPr lang="da-DK" dirty="0"/>
                        <a:t>Produktionspris pr. MWh</a:t>
                      </a:r>
                    </a:p>
                  </a:txBody>
                  <a:tcPr/>
                </a:tc>
                <a:extLst>
                  <a:ext uri="{0D108BD9-81ED-4DB2-BD59-A6C34878D82A}">
                    <a16:rowId xmlns:a16="http://schemas.microsoft.com/office/drawing/2014/main" val="1484166480"/>
                  </a:ext>
                </a:extLst>
              </a:tr>
              <a:tr h="476335">
                <a:tc>
                  <a:txBody>
                    <a:bodyPr/>
                    <a:lstStyle/>
                    <a:p>
                      <a:pPr algn="ctr"/>
                      <a:r>
                        <a:rPr lang="da-DK" dirty="0"/>
                        <a:t>Halm</a:t>
                      </a:r>
                    </a:p>
                  </a:txBody>
                  <a:tcPr/>
                </a:tc>
                <a:tc>
                  <a:txBody>
                    <a:bodyPr/>
                    <a:lstStyle/>
                    <a:p>
                      <a:pPr algn="ctr"/>
                      <a:r>
                        <a:rPr lang="da-DK" dirty="0"/>
                        <a:t>10.913 tons</a:t>
                      </a:r>
                    </a:p>
                  </a:txBody>
                  <a:tcPr/>
                </a:tc>
                <a:tc>
                  <a:txBody>
                    <a:bodyPr/>
                    <a:lstStyle/>
                    <a:p>
                      <a:pPr algn="ctr"/>
                      <a:r>
                        <a:rPr lang="da-DK" dirty="0"/>
                        <a:t>94 %</a:t>
                      </a:r>
                    </a:p>
                  </a:txBody>
                  <a:tcPr/>
                </a:tc>
                <a:tc>
                  <a:txBody>
                    <a:bodyPr/>
                    <a:lstStyle/>
                    <a:p>
                      <a:pPr algn="ctr"/>
                      <a:r>
                        <a:rPr lang="da-DK" dirty="0"/>
                        <a:t>334 kr.</a:t>
                      </a:r>
                    </a:p>
                  </a:txBody>
                  <a:tcPr/>
                </a:tc>
                <a:extLst>
                  <a:ext uri="{0D108BD9-81ED-4DB2-BD59-A6C34878D82A}">
                    <a16:rowId xmlns:a16="http://schemas.microsoft.com/office/drawing/2014/main" val="3716501323"/>
                  </a:ext>
                </a:extLst>
              </a:tr>
              <a:tr h="476335">
                <a:tc>
                  <a:txBody>
                    <a:bodyPr/>
                    <a:lstStyle/>
                    <a:p>
                      <a:pPr algn="ctr"/>
                      <a:r>
                        <a:rPr lang="da-DK" dirty="0"/>
                        <a:t>Træpiller </a:t>
                      </a:r>
                    </a:p>
                  </a:txBody>
                  <a:tcPr/>
                </a:tc>
                <a:tc>
                  <a:txBody>
                    <a:bodyPr/>
                    <a:lstStyle/>
                    <a:p>
                      <a:pPr algn="ctr"/>
                      <a:r>
                        <a:rPr lang="da-DK" dirty="0"/>
                        <a:t>608 tons</a:t>
                      </a:r>
                    </a:p>
                  </a:txBody>
                  <a:tcPr/>
                </a:tc>
                <a:tc>
                  <a:txBody>
                    <a:bodyPr/>
                    <a:lstStyle/>
                    <a:p>
                      <a:pPr algn="ctr"/>
                      <a:r>
                        <a:rPr lang="da-DK" dirty="0"/>
                        <a:t>5,6 %</a:t>
                      </a:r>
                    </a:p>
                  </a:txBody>
                  <a:tcPr/>
                </a:tc>
                <a:tc>
                  <a:txBody>
                    <a:bodyPr/>
                    <a:lstStyle/>
                    <a:p>
                      <a:pPr algn="ctr"/>
                      <a:r>
                        <a:rPr lang="da-DK" dirty="0"/>
                        <a:t>905 kr.</a:t>
                      </a:r>
                    </a:p>
                  </a:txBody>
                  <a:tcPr/>
                </a:tc>
                <a:extLst>
                  <a:ext uri="{0D108BD9-81ED-4DB2-BD59-A6C34878D82A}">
                    <a16:rowId xmlns:a16="http://schemas.microsoft.com/office/drawing/2014/main" val="3064407743"/>
                  </a:ext>
                </a:extLst>
              </a:tr>
              <a:tr h="476335">
                <a:tc>
                  <a:txBody>
                    <a:bodyPr/>
                    <a:lstStyle/>
                    <a:p>
                      <a:pPr algn="ctr"/>
                      <a:r>
                        <a:rPr lang="da-DK" dirty="0"/>
                        <a:t>Olie</a:t>
                      </a:r>
                    </a:p>
                  </a:txBody>
                  <a:tcPr/>
                </a:tc>
                <a:tc>
                  <a:txBody>
                    <a:bodyPr/>
                    <a:lstStyle/>
                    <a:p>
                      <a:pPr algn="ctr"/>
                      <a:r>
                        <a:rPr lang="da-DK" dirty="0"/>
                        <a:t>6.800 liter</a:t>
                      </a:r>
                    </a:p>
                  </a:txBody>
                  <a:tcPr/>
                </a:tc>
                <a:tc>
                  <a:txBody>
                    <a:bodyPr/>
                    <a:lstStyle/>
                    <a:p>
                      <a:pPr algn="ctr"/>
                      <a:r>
                        <a:rPr lang="da-DK" dirty="0"/>
                        <a:t>0,14 %</a:t>
                      </a:r>
                    </a:p>
                  </a:txBody>
                  <a:tcPr/>
                </a:tc>
                <a:tc>
                  <a:txBody>
                    <a:bodyPr/>
                    <a:lstStyle/>
                    <a:p>
                      <a:pPr algn="ctr"/>
                      <a:r>
                        <a:rPr lang="da-DK" dirty="0"/>
                        <a:t>1.500 kr.</a:t>
                      </a:r>
                    </a:p>
                  </a:txBody>
                  <a:tcPr/>
                </a:tc>
                <a:extLst>
                  <a:ext uri="{0D108BD9-81ED-4DB2-BD59-A6C34878D82A}">
                    <a16:rowId xmlns:a16="http://schemas.microsoft.com/office/drawing/2014/main" val="1232251829"/>
                  </a:ext>
                </a:extLst>
              </a:tr>
            </a:tbl>
          </a:graphicData>
        </a:graphic>
      </p:graphicFrame>
      <p:sp>
        <p:nvSpPr>
          <p:cNvPr id="6" name="Content Placeholder 9">
            <a:extLst>
              <a:ext uri="{FF2B5EF4-FFF2-40B4-BE49-F238E27FC236}">
                <a16:creationId xmlns:a16="http://schemas.microsoft.com/office/drawing/2014/main" id="{369550A8-2908-EE7C-FC5D-F2327BC05E9F}"/>
              </a:ext>
            </a:extLst>
          </p:cNvPr>
          <p:cNvSpPr txBox="1">
            <a:spLocks/>
          </p:cNvSpPr>
          <p:nvPr/>
        </p:nvSpPr>
        <p:spPr>
          <a:xfrm>
            <a:off x="501564" y="1800225"/>
            <a:ext cx="8250665" cy="3182208"/>
          </a:xfrm>
          <a:prstGeom prst="rect">
            <a:avLst/>
          </a:prstGeom>
        </p:spPr>
        <p:txBody>
          <a:bodyPr vert="horz" lIns="91440" tIns="45720" rIns="91440" bIns="45720" rtlCol="0" anchor="t" anchorCtr="0">
            <a:normAutofit/>
          </a:bodyPr>
          <a:lstStyle>
            <a:lvl1pPr marL="168275" indent="-168275"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288925" indent="-1206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396875" indent="-10795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15000"/>
              </a:lnSpc>
              <a:spcAft>
                <a:spcPts val="800"/>
              </a:spcAft>
            </a:pPr>
            <a:r>
              <a:rPr lang="da-DK" kern="100" dirty="0">
                <a:effectLst/>
                <a:cs typeface="Times New Roman" panose="02020603050405020304" pitchFamily="18" charset="0"/>
              </a:rPr>
              <a:t>Vores produktionsanlæg er på overarbejde – hvor længe holder de</a:t>
            </a:r>
            <a:r>
              <a:rPr lang="da-DK" kern="100" dirty="0">
                <a:cs typeface="Times New Roman" panose="02020603050405020304" pitchFamily="18" charset="0"/>
              </a:rPr>
              <a:t>t</a:t>
            </a:r>
            <a:r>
              <a:rPr lang="da-DK" kern="100" dirty="0">
                <a:effectLst/>
                <a:cs typeface="Times New Roman" panose="02020603050405020304" pitchFamily="18" charset="0"/>
              </a:rPr>
              <a:t>?</a:t>
            </a:r>
          </a:p>
          <a:p>
            <a:pPr>
              <a:lnSpc>
                <a:spcPct val="115000"/>
              </a:lnSpc>
              <a:spcAft>
                <a:spcPts val="800"/>
              </a:spcAft>
            </a:pPr>
            <a:r>
              <a:rPr lang="da-DK" kern="100" dirty="0">
                <a:effectLst/>
                <a:cs typeface="Times New Roman" panose="02020603050405020304" pitchFamily="18" charset="0"/>
              </a:rPr>
              <a:t>94% af varmen kommer fra en 20 år gammel kedel – vi er sårbare!</a:t>
            </a:r>
          </a:p>
          <a:p>
            <a:endParaRPr lang="en-US" sz="2400" dirty="0"/>
          </a:p>
          <a:p>
            <a:pPr marL="0" indent="0">
              <a:buFont typeface="Arial" panose="020B0604020202020204" pitchFamily="34" charset="0"/>
              <a:buNone/>
            </a:pPr>
            <a:endParaRPr lang="da-DK" sz="2400" b="1" dirty="0"/>
          </a:p>
          <a:p>
            <a:pPr>
              <a:lnSpc>
                <a:spcPct val="115000"/>
              </a:lnSpc>
              <a:spcAft>
                <a:spcPts val="800"/>
              </a:spcAft>
            </a:pPr>
            <a:endParaRPr lang="da-DK" sz="1800" kern="100" dirty="0">
              <a:effectLst/>
              <a:cs typeface="Times New Roman" panose="02020603050405020304" pitchFamily="18" charset="0"/>
            </a:endParaRPr>
          </a:p>
        </p:txBody>
      </p:sp>
      <p:sp>
        <p:nvSpPr>
          <p:cNvPr id="2" name="Title 1">
            <a:extLst>
              <a:ext uri="{FF2B5EF4-FFF2-40B4-BE49-F238E27FC236}">
                <a16:creationId xmlns:a16="http://schemas.microsoft.com/office/drawing/2014/main" id="{E0B105BC-0370-E0B2-BE32-900F9B867C0C}"/>
              </a:ext>
            </a:extLst>
          </p:cNvPr>
          <p:cNvSpPr txBox="1">
            <a:spLocks/>
          </p:cNvSpPr>
          <p:nvPr/>
        </p:nvSpPr>
        <p:spPr>
          <a:xfrm>
            <a:off x="473995" y="803448"/>
            <a:ext cx="7552267"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Formandens beretning – hvor er vi?</a:t>
            </a:r>
          </a:p>
        </p:txBody>
      </p:sp>
      <p:sp>
        <p:nvSpPr>
          <p:cNvPr id="7" name="Content Placeholder 9">
            <a:extLst>
              <a:ext uri="{FF2B5EF4-FFF2-40B4-BE49-F238E27FC236}">
                <a16:creationId xmlns:a16="http://schemas.microsoft.com/office/drawing/2014/main" id="{8E7CAD5F-5A0E-DE3E-953C-392839742EF2}"/>
              </a:ext>
            </a:extLst>
          </p:cNvPr>
          <p:cNvSpPr txBox="1">
            <a:spLocks/>
          </p:cNvSpPr>
          <p:nvPr/>
        </p:nvSpPr>
        <p:spPr>
          <a:xfrm>
            <a:off x="8452414" y="3356329"/>
            <a:ext cx="3739586" cy="2191212"/>
          </a:xfrm>
          <a:prstGeom prst="rect">
            <a:avLst/>
          </a:prstGeom>
        </p:spPr>
        <p:txBody>
          <a:bodyPr vert="horz" lIns="91440" tIns="45720" rIns="91440" bIns="45720" rtlCol="0" anchor="t" anchorCtr="0">
            <a:normAutofit fontScale="92500" lnSpcReduction="20000"/>
          </a:bodyPr>
          <a:lstStyle>
            <a:lvl1pPr marL="168275" indent="-168275"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288925" indent="-1206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396875" indent="-10795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15000"/>
              </a:lnSpc>
              <a:spcAft>
                <a:spcPts val="800"/>
              </a:spcAft>
            </a:pPr>
            <a:r>
              <a:rPr lang="da-DK" kern="100" dirty="0">
                <a:cs typeface="Times New Roman" panose="02020603050405020304" pitchFamily="18" charset="0"/>
              </a:rPr>
              <a:t>1.957 forbrugere i Rønde, Ugelbølle og Rodskov</a:t>
            </a:r>
          </a:p>
          <a:p>
            <a:pPr>
              <a:lnSpc>
                <a:spcPct val="115000"/>
              </a:lnSpc>
              <a:spcAft>
                <a:spcPts val="800"/>
              </a:spcAft>
            </a:pPr>
            <a:r>
              <a:rPr lang="da-DK" kern="100" dirty="0">
                <a:cs typeface="Times New Roman" panose="02020603050405020304" pitchFamily="18" charset="0"/>
              </a:rPr>
              <a:t>48 km hovedledninger </a:t>
            </a:r>
          </a:p>
          <a:p>
            <a:pPr>
              <a:lnSpc>
                <a:spcPct val="115000"/>
              </a:lnSpc>
              <a:spcAft>
                <a:spcPts val="800"/>
              </a:spcAft>
            </a:pPr>
            <a:r>
              <a:rPr lang="da-DK" kern="100" dirty="0">
                <a:cs typeface="Times New Roman" panose="02020603050405020304" pitchFamily="18" charset="0"/>
              </a:rPr>
              <a:t>27km stikledninger</a:t>
            </a:r>
          </a:p>
          <a:p>
            <a:pPr>
              <a:lnSpc>
                <a:spcPct val="115000"/>
              </a:lnSpc>
              <a:spcAft>
                <a:spcPts val="800"/>
              </a:spcAft>
            </a:pPr>
            <a:r>
              <a:rPr lang="da-DK" kern="100" dirty="0">
                <a:cs typeface="Times New Roman" panose="02020603050405020304" pitchFamily="18" charset="0"/>
              </a:rPr>
              <a:t>Spidsbelastning er ca. 12,5MW.</a:t>
            </a:r>
            <a:endParaRPr lang="en-US" kern="100" dirty="0">
              <a:cs typeface="Times New Roman" panose="02020603050405020304" pitchFamily="18" charset="0"/>
            </a:endParaRPr>
          </a:p>
          <a:p>
            <a:pPr marL="0" indent="0">
              <a:buFont typeface="Arial" panose="020B0604020202020204" pitchFamily="34" charset="0"/>
              <a:buNone/>
            </a:pPr>
            <a:endParaRPr lang="da-DK" sz="2400" b="1" dirty="0"/>
          </a:p>
          <a:p>
            <a:pPr>
              <a:lnSpc>
                <a:spcPct val="115000"/>
              </a:lnSpc>
              <a:spcAft>
                <a:spcPts val="800"/>
              </a:spcAft>
            </a:pPr>
            <a:endParaRPr lang="da-DK" sz="1800" kern="100" dirty="0">
              <a:effectLst/>
              <a:cs typeface="Times New Roman" panose="02020603050405020304" pitchFamily="18" charset="0"/>
            </a:endParaRPr>
          </a:p>
        </p:txBody>
      </p:sp>
      <p:sp>
        <p:nvSpPr>
          <p:cNvPr id="8" name="Content Placeholder 9">
            <a:extLst>
              <a:ext uri="{FF2B5EF4-FFF2-40B4-BE49-F238E27FC236}">
                <a16:creationId xmlns:a16="http://schemas.microsoft.com/office/drawing/2014/main" id="{5A25AEE9-3E79-D9CE-380C-963C55F3E8EA}"/>
              </a:ext>
            </a:extLst>
          </p:cNvPr>
          <p:cNvSpPr txBox="1">
            <a:spLocks/>
          </p:cNvSpPr>
          <p:nvPr/>
        </p:nvSpPr>
        <p:spPr>
          <a:xfrm>
            <a:off x="8197144" y="1078902"/>
            <a:ext cx="3994856" cy="1048478"/>
          </a:xfrm>
          <a:prstGeom prst="rect">
            <a:avLst/>
          </a:prstGeom>
        </p:spPr>
        <p:txBody>
          <a:bodyPr vert="horz" lIns="91440" tIns="45720" rIns="91440" bIns="45720" rtlCol="0" anchor="t" anchorCtr="0">
            <a:normAutofit/>
          </a:bodyPr>
          <a:lstStyle>
            <a:lvl1pPr marL="168275" indent="-168275"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288925" indent="-1206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396875" indent="-10795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da-DK" sz="2000" dirty="0">
                <a:solidFill>
                  <a:schemeClr val="tx1"/>
                </a:solidFill>
                <a:latin typeface="Aptos" panose="020B0004020202020204" pitchFamily="34" charset="0"/>
              </a:rPr>
              <a:t>Standardhus 130 m2 og et årligt varmeforbrug på 18,1 MWh </a:t>
            </a:r>
            <a:endParaRPr lang="da-DK" dirty="0"/>
          </a:p>
          <a:p>
            <a:pPr marL="0" indent="0">
              <a:buFont typeface="Arial" panose="020B0604020202020204" pitchFamily="34" charset="0"/>
              <a:buNone/>
            </a:pPr>
            <a:endParaRPr lang="da-DK" sz="2400" b="1" dirty="0"/>
          </a:p>
          <a:p>
            <a:pPr>
              <a:lnSpc>
                <a:spcPct val="115000"/>
              </a:lnSpc>
              <a:spcAft>
                <a:spcPts val="800"/>
              </a:spcAft>
            </a:pPr>
            <a:endParaRPr lang="da-DK" sz="1800" kern="100" dirty="0">
              <a:effectLst/>
              <a:cs typeface="Times New Roman" panose="02020603050405020304" pitchFamily="18" charset="0"/>
            </a:endParaRPr>
          </a:p>
        </p:txBody>
      </p:sp>
    </p:spTree>
    <p:extLst>
      <p:ext uri="{BB962C8B-B14F-4D97-AF65-F5344CB8AC3E}">
        <p14:creationId xmlns:p14="http://schemas.microsoft.com/office/powerpoint/2010/main" val="4129736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9475E86-FFB0-87BC-084C-C728916152B0}"/>
              </a:ext>
            </a:extLst>
          </p:cNvPr>
          <p:cNvSpPr>
            <a:spLocks noGrp="1"/>
          </p:cNvSpPr>
          <p:nvPr>
            <p:ph sz="quarter" idx="4"/>
          </p:nvPr>
        </p:nvSpPr>
        <p:spPr>
          <a:xfrm>
            <a:off x="473995" y="1728874"/>
            <a:ext cx="9570156" cy="3400251"/>
          </a:xfrm>
        </p:spPr>
        <p:txBody>
          <a:bodyPr>
            <a:normAutofit/>
          </a:bodyPr>
          <a:lstStyle/>
          <a:p>
            <a:pPr marL="0" indent="0">
              <a:buNone/>
            </a:pPr>
            <a:r>
              <a:rPr lang="da-DK" b="1" dirty="0"/>
              <a:t>Reservelast og forsyningssikkerhed – PlanEnergi v/Grethe Hjortbak </a:t>
            </a:r>
          </a:p>
          <a:p>
            <a:r>
              <a:rPr lang="da-DK" sz="2000" kern="100" dirty="0">
                <a:effectLst/>
                <a:cs typeface="Times New Roman" panose="02020603050405020304" pitchFamily="18" charset="0"/>
              </a:rPr>
              <a:t>Vores reservelast var for lille – vi kunne ikke forsyne alle, hvis noget gik galt</a:t>
            </a:r>
            <a:endParaRPr lang="en-US" dirty="0"/>
          </a:p>
          <a:p>
            <a:pPr>
              <a:lnSpc>
                <a:spcPct val="115000"/>
              </a:lnSpc>
              <a:spcAft>
                <a:spcPts val="800"/>
              </a:spcAft>
            </a:pPr>
            <a:r>
              <a:rPr lang="da-DK" sz="2000" kern="100" dirty="0">
                <a:effectLst/>
                <a:cs typeface="Times New Roman" panose="02020603050405020304" pitchFamily="18" charset="0"/>
              </a:rPr>
              <a:t>Hvis kedlen svigter, må vi bruge dyr olie og træpiller – det kan blive dyrt</a:t>
            </a:r>
          </a:p>
          <a:p>
            <a:pPr>
              <a:lnSpc>
                <a:spcPct val="115000"/>
              </a:lnSpc>
              <a:spcAft>
                <a:spcPts val="800"/>
              </a:spcAft>
            </a:pPr>
            <a:r>
              <a:rPr lang="da-DK" sz="2000" kern="100" dirty="0">
                <a:effectLst/>
                <a:cs typeface="Times New Roman" panose="02020603050405020304" pitchFamily="18" charset="0"/>
              </a:rPr>
              <a:t>Emissionstallene stiger og kravene strammes! Hvad gør vi?</a:t>
            </a:r>
          </a:p>
          <a:p>
            <a:r>
              <a:rPr lang="da-DK" dirty="0"/>
              <a:t>Indkøb af ny oliekedel som en kortsigtet nødvendig løsning</a:t>
            </a:r>
          </a:p>
          <a:p>
            <a:endParaRPr lang="en-US" dirty="0"/>
          </a:p>
        </p:txBody>
      </p:sp>
      <p:pic>
        <p:nvPicPr>
          <p:cNvPr id="3" name="Billede 2">
            <a:extLst>
              <a:ext uri="{FF2B5EF4-FFF2-40B4-BE49-F238E27FC236}">
                <a16:creationId xmlns:a16="http://schemas.microsoft.com/office/drawing/2014/main" id="{E7BEE9BA-413A-78E0-8037-99CB785BC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018" y="4480445"/>
            <a:ext cx="4691904" cy="2119475"/>
          </a:xfrm>
          <a:prstGeom prst="rect">
            <a:avLst/>
          </a:prstGeom>
        </p:spPr>
      </p:pic>
      <p:pic>
        <p:nvPicPr>
          <p:cNvPr id="5" name="Billede 4">
            <a:extLst>
              <a:ext uri="{FF2B5EF4-FFF2-40B4-BE49-F238E27FC236}">
                <a16:creationId xmlns:a16="http://schemas.microsoft.com/office/drawing/2014/main" id="{CC5FC426-B8BA-D0FB-C75D-FE21089A26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34929" y="4480445"/>
            <a:ext cx="2824304" cy="2116741"/>
          </a:xfrm>
          <a:prstGeom prst="rect">
            <a:avLst/>
          </a:prstGeom>
        </p:spPr>
      </p:pic>
      <p:sp>
        <p:nvSpPr>
          <p:cNvPr id="4" name="Title 1">
            <a:extLst>
              <a:ext uri="{FF2B5EF4-FFF2-40B4-BE49-F238E27FC236}">
                <a16:creationId xmlns:a16="http://schemas.microsoft.com/office/drawing/2014/main" id="{1602B518-1017-A610-5298-478ECD5FB652}"/>
              </a:ext>
            </a:extLst>
          </p:cNvPr>
          <p:cNvSpPr txBox="1">
            <a:spLocks/>
          </p:cNvSpPr>
          <p:nvPr/>
        </p:nvSpPr>
        <p:spPr>
          <a:xfrm>
            <a:off x="473995" y="803448"/>
            <a:ext cx="7552267"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Formandens beretning – hvor er vi?</a:t>
            </a:r>
          </a:p>
        </p:txBody>
      </p:sp>
    </p:spTree>
    <p:extLst>
      <p:ext uri="{BB962C8B-B14F-4D97-AF65-F5344CB8AC3E}">
        <p14:creationId xmlns:p14="http://schemas.microsoft.com/office/powerpoint/2010/main" val="2132760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18620-F7DF-9D0D-68A6-0A718D913CED}"/>
            </a:ext>
          </a:extLst>
        </p:cNvPr>
        <p:cNvGrpSpPr/>
        <p:nvPr/>
      </p:nvGrpSpPr>
      <p:grpSpPr>
        <a:xfrm>
          <a:off x="0" y="0"/>
          <a:ext cx="0" cy="0"/>
          <a:chOff x="0" y="0"/>
          <a:chExt cx="0" cy="0"/>
        </a:xfrm>
      </p:grpSpPr>
      <p:sp>
        <p:nvSpPr>
          <p:cNvPr id="11" name="Content Placeholder 9">
            <a:extLst>
              <a:ext uri="{FF2B5EF4-FFF2-40B4-BE49-F238E27FC236}">
                <a16:creationId xmlns:a16="http://schemas.microsoft.com/office/drawing/2014/main" id="{1B334640-83D3-7C42-9E62-5B169DCBF3D0}"/>
              </a:ext>
            </a:extLst>
          </p:cNvPr>
          <p:cNvSpPr txBox="1">
            <a:spLocks/>
          </p:cNvSpPr>
          <p:nvPr/>
        </p:nvSpPr>
        <p:spPr>
          <a:xfrm>
            <a:off x="473995" y="1554563"/>
            <a:ext cx="7789334" cy="2445937"/>
          </a:xfrm>
          <a:prstGeom prst="rect">
            <a:avLst/>
          </a:prstGeom>
        </p:spPr>
        <p:txBody>
          <a:bodyPr vert="horz" lIns="91440" tIns="45720" rIns="91440" bIns="45720" rtlCol="0" anchor="t" anchorCtr="0">
            <a:normAutofit lnSpcReduction="10000"/>
          </a:bodyPr>
          <a:lstStyle>
            <a:lvl1pPr marL="168275" indent="-168275" algn="l" defTabSz="457200" rtl="0" eaLnBrk="1" latinLnBrk="0" hangingPunct="1">
              <a:spcBef>
                <a:spcPct val="20000"/>
              </a:spcBef>
              <a:spcAft>
                <a:spcPts val="600"/>
              </a:spcAft>
              <a:buClr>
                <a:schemeClr val="accent1"/>
              </a:buClr>
              <a:buSzPct val="92000"/>
              <a:buFont typeface="Arial" panose="020B0604020202020204" pitchFamily="34" charset="0"/>
              <a:buChar char="•"/>
              <a:defRPr sz="20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288925" indent="-120650"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396875" indent="-10795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Aft>
                <a:spcPts val="800"/>
              </a:spcAft>
            </a:pPr>
            <a:r>
              <a:rPr lang="da-DK" sz="1800" kern="100" dirty="0">
                <a:cs typeface="Times New Roman" panose="02020603050405020304" pitchFamily="18" charset="0"/>
              </a:rPr>
              <a:t>P</a:t>
            </a:r>
            <a:r>
              <a:rPr lang="da-DK" sz="1800" kern="100" dirty="0">
                <a:effectLst/>
                <a:cs typeface="Times New Roman" panose="02020603050405020304" pitchFamily="18" charset="0"/>
              </a:rPr>
              <a:t>roduktionskapaciteten skal udvides og vi skal have forskellige varmekilder</a:t>
            </a:r>
          </a:p>
          <a:p>
            <a:pPr>
              <a:spcAft>
                <a:spcPts val="800"/>
              </a:spcAft>
            </a:pPr>
            <a:r>
              <a:rPr lang="da-DK" sz="1800" kern="100" dirty="0">
                <a:effectLst/>
                <a:cs typeface="Times New Roman" panose="02020603050405020304" pitchFamily="18" charset="0"/>
              </a:rPr>
              <a:t>Vi skal tænke langsigtet og undgå dyre nødløsninger</a:t>
            </a:r>
          </a:p>
          <a:p>
            <a:pPr>
              <a:spcAft>
                <a:spcPts val="800"/>
              </a:spcAft>
            </a:pPr>
            <a:r>
              <a:rPr lang="da-DK" sz="1800" kern="100" dirty="0">
                <a:effectLst/>
                <a:cs typeface="Times New Roman" panose="02020603050405020304" pitchFamily="18" charset="0"/>
              </a:rPr>
              <a:t>”Det lune fællesskab” – vi har et ansvar for at levere varme til alle, tage ansvar for lokalområdet og udvikle fjernvarmen</a:t>
            </a:r>
          </a:p>
          <a:p>
            <a:pPr>
              <a:spcAft>
                <a:spcPts val="800"/>
              </a:spcAft>
            </a:pPr>
            <a:r>
              <a:rPr lang="da-DK" sz="1800" kern="100" dirty="0">
                <a:effectLst/>
                <a:cs typeface="Times New Roman" panose="02020603050405020304" pitchFamily="18" charset="0"/>
              </a:rPr>
              <a:t>Flere kunder betyder stabilitet, </a:t>
            </a:r>
            <a:r>
              <a:rPr lang="da-DK" sz="1800" kern="100" dirty="0">
                <a:cs typeface="Times New Roman" panose="02020603050405020304" pitchFamily="18" charset="0"/>
              </a:rPr>
              <a:t>m</a:t>
            </a:r>
            <a:r>
              <a:rPr lang="da-DK" sz="1800" kern="100" dirty="0">
                <a:effectLst/>
                <a:cs typeface="Times New Roman" panose="02020603050405020304" pitchFamily="18" charset="0"/>
              </a:rPr>
              <a:t>en kræver investeringer</a:t>
            </a:r>
          </a:p>
          <a:p>
            <a:pPr>
              <a:spcAft>
                <a:spcPts val="800"/>
              </a:spcAft>
            </a:pPr>
            <a:r>
              <a:rPr lang="da-DK" sz="1800" kern="100" dirty="0">
                <a:effectLst/>
                <a:cs typeface="Times New Roman" panose="02020603050405020304" pitchFamily="18" charset="0"/>
              </a:rPr>
              <a:t>Grøn omstilling koster, men vi kan gøre det økonomisk ansvarligt</a:t>
            </a:r>
          </a:p>
          <a:p>
            <a:pPr>
              <a:spcAft>
                <a:spcPts val="800"/>
              </a:spcAft>
            </a:pPr>
            <a:endParaRPr lang="da-DK" sz="1800" kern="100" dirty="0">
              <a:effectLst/>
              <a:cs typeface="Times New Roman" panose="02020603050405020304" pitchFamily="18" charset="0"/>
            </a:endParaRPr>
          </a:p>
          <a:p>
            <a:endParaRPr lang="da-DK" sz="1600" dirty="0"/>
          </a:p>
        </p:txBody>
      </p:sp>
      <p:pic>
        <p:nvPicPr>
          <p:cNvPr id="6" name="Billede 5">
            <a:extLst>
              <a:ext uri="{FF2B5EF4-FFF2-40B4-BE49-F238E27FC236}">
                <a16:creationId xmlns:a16="http://schemas.microsoft.com/office/drawing/2014/main" id="{53DF2180-81D4-F17E-F968-D3750C56662A}"/>
              </a:ext>
            </a:extLst>
          </p:cNvPr>
          <p:cNvPicPr>
            <a:picLocks noChangeAspect="1"/>
          </p:cNvPicPr>
          <p:nvPr/>
        </p:nvPicPr>
        <p:blipFill>
          <a:blip r:embed="rId3"/>
          <a:stretch>
            <a:fillRect/>
          </a:stretch>
        </p:blipFill>
        <p:spPr>
          <a:xfrm>
            <a:off x="152400" y="3893484"/>
            <a:ext cx="6427616" cy="2819905"/>
          </a:xfrm>
          <a:prstGeom prst="rect">
            <a:avLst/>
          </a:prstGeom>
        </p:spPr>
      </p:pic>
      <p:pic>
        <p:nvPicPr>
          <p:cNvPr id="9" name="Billede 8">
            <a:extLst>
              <a:ext uri="{FF2B5EF4-FFF2-40B4-BE49-F238E27FC236}">
                <a16:creationId xmlns:a16="http://schemas.microsoft.com/office/drawing/2014/main" id="{77D3C6A1-BD33-E0C2-5FFC-004AF8B062F2}"/>
              </a:ext>
            </a:extLst>
          </p:cNvPr>
          <p:cNvPicPr>
            <a:picLocks noChangeAspect="1"/>
          </p:cNvPicPr>
          <p:nvPr/>
        </p:nvPicPr>
        <p:blipFill>
          <a:blip r:embed="rId4"/>
          <a:stretch>
            <a:fillRect/>
          </a:stretch>
        </p:blipFill>
        <p:spPr>
          <a:xfrm>
            <a:off x="6753134" y="3587054"/>
            <a:ext cx="5438866" cy="3126335"/>
          </a:xfrm>
          <a:prstGeom prst="rect">
            <a:avLst/>
          </a:prstGeom>
        </p:spPr>
      </p:pic>
      <p:sp>
        <p:nvSpPr>
          <p:cNvPr id="2" name="Title 1">
            <a:extLst>
              <a:ext uri="{FF2B5EF4-FFF2-40B4-BE49-F238E27FC236}">
                <a16:creationId xmlns:a16="http://schemas.microsoft.com/office/drawing/2014/main" id="{D5EDD1C5-97E6-D105-9A17-63321B65A04A}"/>
              </a:ext>
            </a:extLst>
          </p:cNvPr>
          <p:cNvSpPr txBox="1">
            <a:spLocks/>
          </p:cNvSpPr>
          <p:nvPr/>
        </p:nvSpPr>
        <p:spPr>
          <a:xfrm>
            <a:off x="473995" y="803448"/>
            <a:ext cx="8191299"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Formandens beretning – hvor skal vi hen?</a:t>
            </a:r>
          </a:p>
        </p:txBody>
      </p:sp>
    </p:spTree>
    <p:extLst>
      <p:ext uri="{BB962C8B-B14F-4D97-AF65-F5344CB8AC3E}">
        <p14:creationId xmlns:p14="http://schemas.microsoft.com/office/powerpoint/2010/main" val="2173552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28E1B-87E7-6CD7-AD0E-9F191BBDCE5B}"/>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E73734F-2503-4696-2B5D-2C95BACED310}"/>
              </a:ext>
            </a:extLst>
          </p:cNvPr>
          <p:cNvSpPr>
            <a:spLocks noGrp="1"/>
          </p:cNvSpPr>
          <p:nvPr>
            <p:ph sz="quarter" idx="4"/>
          </p:nvPr>
        </p:nvSpPr>
        <p:spPr>
          <a:xfrm>
            <a:off x="462843" y="1557424"/>
            <a:ext cx="10020099" cy="4497128"/>
          </a:xfrm>
        </p:spPr>
        <p:txBody>
          <a:bodyPr>
            <a:normAutofit/>
          </a:bodyPr>
          <a:lstStyle/>
          <a:p>
            <a:pPr marL="0" indent="0">
              <a:buNone/>
            </a:pPr>
            <a:r>
              <a:rPr lang="da-DK" b="1" dirty="0"/>
              <a:t>Scenarieberegninger</a:t>
            </a:r>
          </a:p>
          <a:p>
            <a:pPr marL="457200" lvl="1" indent="-457200">
              <a:lnSpc>
                <a:spcPct val="115000"/>
              </a:lnSpc>
              <a:spcAft>
                <a:spcPts val="800"/>
              </a:spcAft>
              <a:buFont typeface="+mj-lt"/>
              <a:buAutoNum type="alphaUcPeriod"/>
            </a:pPr>
            <a:r>
              <a:rPr lang="da-DK" sz="2000" kern="100" dirty="0">
                <a:cs typeface="Times New Roman" panose="02020603050405020304" pitchFamily="18" charset="0"/>
              </a:rPr>
              <a:t>Levetidsforlænge nuværende anlæg med 10 år uden at øge kapaciteten</a:t>
            </a:r>
          </a:p>
          <a:p>
            <a:pPr marL="457200" lvl="1" indent="-457200">
              <a:lnSpc>
                <a:spcPct val="115000"/>
              </a:lnSpc>
              <a:spcAft>
                <a:spcPts val="800"/>
              </a:spcAft>
              <a:buFont typeface="+mj-lt"/>
              <a:buAutoNum type="alphaUcPeriod"/>
            </a:pPr>
            <a:r>
              <a:rPr lang="da-DK" sz="2000" kern="100" dirty="0">
                <a:cs typeface="Times New Roman" panose="02020603050405020304" pitchFamily="18" charset="0"/>
              </a:rPr>
              <a:t>12MW halmværk på Skrejrupvej 9C</a:t>
            </a:r>
          </a:p>
          <a:p>
            <a:pPr marL="457200" lvl="1" indent="-457200">
              <a:lnSpc>
                <a:spcPct val="115000"/>
              </a:lnSpc>
              <a:spcAft>
                <a:spcPts val="800"/>
              </a:spcAft>
              <a:buFont typeface="+mj-lt"/>
              <a:buAutoNum type="alphaUcPeriod"/>
            </a:pPr>
            <a:r>
              <a:rPr lang="da-DK" sz="2000" kern="100" dirty="0">
                <a:cs typeface="Times New Roman" panose="02020603050405020304" pitchFamily="18" charset="0"/>
              </a:rPr>
              <a:t>12 MW halmværk, 6.000 m3 akkumuleringstank og 10 MW elkedel ved Korslund</a:t>
            </a:r>
          </a:p>
          <a:p>
            <a:pPr marL="457200" lvl="1" indent="-457200">
              <a:lnSpc>
                <a:spcPct val="115000"/>
              </a:lnSpc>
              <a:spcAft>
                <a:spcPts val="800"/>
              </a:spcAft>
              <a:buFont typeface="+mj-lt"/>
              <a:buAutoNum type="alphaUcPeriod"/>
            </a:pPr>
            <a:r>
              <a:rPr lang="da-DK" sz="2000" kern="100" dirty="0">
                <a:cs typeface="Times New Roman" panose="02020603050405020304" pitchFamily="18" charset="0"/>
              </a:rPr>
              <a:t>8 MW luft-til-vand varmepumpe, 6.000 m3 akkumuleringstank og 10 MW elkedel ved Korslund</a:t>
            </a:r>
          </a:p>
          <a:p>
            <a:pPr marL="457200" lvl="1" indent="-457200">
              <a:lnSpc>
                <a:spcPct val="115000"/>
              </a:lnSpc>
              <a:spcAft>
                <a:spcPts val="800"/>
              </a:spcAft>
              <a:buFont typeface="+mj-lt"/>
              <a:buAutoNum type="alphaUcPeriod"/>
            </a:pPr>
            <a:r>
              <a:rPr lang="da-DK" sz="2000" kern="100" dirty="0">
                <a:cs typeface="Times New Roman" panose="02020603050405020304" pitchFamily="18" charset="0"/>
              </a:rPr>
              <a:t>6 MW jordvarmeanlæg, 6.000 m3 akkumuleringstank og 10 MW elkedel ved Korslund</a:t>
            </a:r>
          </a:p>
          <a:p>
            <a:pPr marL="457200" lvl="1" indent="-457200">
              <a:lnSpc>
                <a:spcPct val="115000"/>
              </a:lnSpc>
              <a:spcAft>
                <a:spcPts val="800"/>
              </a:spcAft>
              <a:buFont typeface="+mj-lt"/>
              <a:buAutoNum type="alphaUcPeriod"/>
            </a:pPr>
            <a:r>
              <a:rPr lang="da-DK" sz="2000" kern="100" dirty="0">
                <a:cs typeface="Times New Roman" panose="02020603050405020304" pitchFamily="18" charset="0"/>
              </a:rPr>
              <a:t>”</a:t>
            </a:r>
            <a:r>
              <a:rPr lang="da-DK" sz="2000" kern="100" dirty="0" err="1">
                <a:cs typeface="Times New Roman" panose="02020603050405020304" pitchFamily="18" charset="0"/>
              </a:rPr>
              <a:t>DjursVarme</a:t>
            </a:r>
            <a:r>
              <a:rPr lang="da-DK" sz="2000" kern="100" dirty="0">
                <a:cs typeface="Times New Roman" panose="02020603050405020304" pitchFamily="18" charset="0"/>
              </a:rPr>
              <a:t>”</a:t>
            </a:r>
          </a:p>
        </p:txBody>
      </p:sp>
      <p:sp>
        <p:nvSpPr>
          <p:cNvPr id="3" name="Title 1">
            <a:extLst>
              <a:ext uri="{FF2B5EF4-FFF2-40B4-BE49-F238E27FC236}">
                <a16:creationId xmlns:a16="http://schemas.microsoft.com/office/drawing/2014/main" id="{27924E72-0526-76BA-6834-EA3C25A2C827}"/>
              </a:ext>
            </a:extLst>
          </p:cNvPr>
          <p:cNvSpPr txBox="1">
            <a:spLocks/>
          </p:cNvSpPr>
          <p:nvPr/>
        </p:nvSpPr>
        <p:spPr>
          <a:xfrm>
            <a:off x="462844" y="803448"/>
            <a:ext cx="8191299" cy="550908"/>
          </a:xfrm>
          <a:prstGeom prst="rect">
            <a:avLst/>
          </a:prstGeom>
        </p:spPr>
        <p:txBody>
          <a:bodyPr vert="horz" lIns="91440" tIns="182880" rIns="91440" bIns="182880" rtlCol="0" anchor="ctr" anchorCtr="0">
            <a:noAutofit/>
          </a:bodyPr>
          <a:lstStyle>
            <a:lvl1pPr algn="l" defTabSz="457200" rtl="0" eaLnBrk="1" latinLnBrk="0" hangingPunct="1">
              <a:spcBef>
                <a:spcPct val="0"/>
              </a:spcBef>
              <a:buNone/>
              <a:defRPr sz="3600" b="1" kern="1200" cap="none">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dirty="0"/>
              <a:t>Formandens beretning – hvor skal vi hen?</a:t>
            </a:r>
          </a:p>
        </p:txBody>
      </p:sp>
    </p:spTree>
    <p:extLst>
      <p:ext uri="{BB962C8B-B14F-4D97-AF65-F5344CB8AC3E}">
        <p14:creationId xmlns:p14="http://schemas.microsoft.com/office/powerpoint/2010/main" val="530494877"/>
      </p:ext>
    </p:extLst>
  </p:cSld>
  <p:clrMapOvr>
    <a:masterClrMapping/>
  </p:clrMapOvr>
</p:sld>
</file>

<file path=ppt/theme/theme1.xml><?xml version="1.0" encoding="utf-8"?>
<a:theme xmlns:a="http://schemas.openxmlformats.org/drawingml/2006/main" name="DividendVTI">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D9E3AE83604F9E6F58B7A3E3772F" ma:contentTypeVersion="18" ma:contentTypeDescription="Create a new document." ma:contentTypeScope="" ma:versionID="5138ae329589c7b97c05e79b7e97a5f4">
  <xsd:schema xmlns:xsd="http://www.w3.org/2001/XMLSchema" xmlns:xs="http://www.w3.org/2001/XMLSchema" xmlns:p="http://schemas.microsoft.com/office/2006/metadata/properties" xmlns:ns3="f111c7c1-2a64-4423-869a-49000b3f81c9" xmlns:ns4="2ede82d2-354d-4cc1-800c-e506896c2b8f" targetNamespace="http://schemas.microsoft.com/office/2006/metadata/properties" ma:root="true" ma:fieldsID="d07c51e67db1633bfc9e7b51cdea1489" ns3:_="" ns4:_="">
    <xsd:import namespace="f111c7c1-2a64-4423-869a-49000b3f81c9"/>
    <xsd:import namespace="2ede82d2-354d-4cc1-800c-e506896c2b8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1c7c1-2a64-4423-869a-49000b3f81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de82d2-354d-4cc1-800c-e506896c2b8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f111c7c1-2a64-4423-869a-49000b3f81c9" xsi:nil="true"/>
    <_activity xmlns="f111c7c1-2a64-4423-869a-49000b3f81c9" xsi:nil="true"/>
  </documentManagement>
</p:properties>
</file>

<file path=customXml/itemProps1.xml><?xml version="1.0" encoding="utf-8"?>
<ds:datastoreItem xmlns:ds="http://schemas.openxmlformats.org/officeDocument/2006/customXml" ds:itemID="{0B15B21E-F077-4ABF-BA7D-A9A409E977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11c7c1-2a64-4423-869a-49000b3f81c9"/>
    <ds:schemaRef ds:uri="2ede82d2-354d-4cc1-800c-e506896c2b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D1F84C-D1FD-4B1B-9CFD-8E0D96AC4DF2}">
  <ds:schemaRefs>
    <ds:schemaRef ds:uri="http://schemas.microsoft.com/sharepoint/v3/contenttype/forms"/>
  </ds:schemaRefs>
</ds:datastoreItem>
</file>

<file path=customXml/itemProps3.xml><?xml version="1.0" encoding="utf-8"?>
<ds:datastoreItem xmlns:ds="http://schemas.openxmlformats.org/officeDocument/2006/customXml" ds:itemID="{5A00B2AC-C335-4100-B8B3-2D9F49A72906}">
  <ds:schemaRefs>
    <ds:schemaRef ds:uri="http://schemas.microsoft.com/office/2006/documentManagement/types"/>
    <ds:schemaRef ds:uri="http://purl.org/dc/terms/"/>
    <ds:schemaRef ds:uri="2ede82d2-354d-4cc1-800c-e506896c2b8f"/>
    <ds:schemaRef ds:uri="http://schemas.openxmlformats.org/package/2006/metadata/core-properties"/>
    <ds:schemaRef ds:uri="f111c7c1-2a64-4423-869a-49000b3f81c9"/>
    <ds:schemaRef ds:uri="http://www.w3.org/XML/1998/namespace"/>
    <ds:schemaRef ds:uri="http://schemas.microsoft.com/office/infopath/2007/PartnerControls"/>
    <ds:schemaRef ds:uri="http://schemas.microsoft.com/office/2006/metadata/properties"/>
    <ds:schemaRef ds:uri="http://purl.org/dc/dcmitype/"/>
    <ds:schemaRef ds:uri="http://purl.org/dc/elements/1.1/"/>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{75B9297D-686D-4CA8-86EE-43CA01F61327}tf45205285_win32</Template>
  <TotalTime>9876</TotalTime>
  <Words>8917</Words>
  <Application>Microsoft Office PowerPoint</Application>
  <PresentationFormat>Widescreen</PresentationFormat>
  <Paragraphs>576</Paragraphs>
  <Slides>27</Slides>
  <Notes>27</Notes>
  <HiddenSlides>0</HiddenSlides>
  <MMClips>0</MMClips>
  <ScaleCrop>false</ScaleCrop>
  <HeadingPairs>
    <vt:vector size="8" baseType="variant">
      <vt:variant>
        <vt:lpstr>Benyttede skrifttyper</vt:lpstr>
      </vt:variant>
      <vt:variant>
        <vt:i4>8</vt:i4>
      </vt:variant>
      <vt:variant>
        <vt:lpstr>Tema</vt:lpstr>
      </vt:variant>
      <vt:variant>
        <vt:i4>1</vt:i4>
      </vt:variant>
      <vt:variant>
        <vt:lpstr>Integrerede OLE-servere</vt:lpstr>
      </vt:variant>
      <vt:variant>
        <vt:i4>1</vt:i4>
      </vt:variant>
      <vt:variant>
        <vt:lpstr>Slidetitler</vt:lpstr>
      </vt:variant>
      <vt:variant>
        <vt:i4>27</vt:i4>
      </vt:variant>
    </vt:vector>
  </HeadingPairs>
  <TitlesOfParts>
    <vt:vector size="37" baseType="lpstr">
      <vt:lpstr>Aptos</vt:lpstr>
      <vt:lpstr>Arial</vt:lpstr>
      <vt:lpstr>Calibri</vt:lpstr>
      <vt:lpstr>Gill Sans MT</vt:lpstr>
      <vt:lpstr>Open Sans</vt:lpstr>
      <vt:lpstr>Roboto Condensed</vt:lpstr>
      <vt:lpstr>Times New Roman</vt:lpstr>
      <vt:lpstr>Wingdings 2</vt:lpstr>
      <vt:lpstr>DividendVTI</vt:lpstr>
      <vt:lpstr>Acrobat Document</vt:lpstr>
      <vt:lpstr>Velkommen til generalforsamling i Rønde Fjernvarme 2025               Værsgo at spis indtil kl.18.00, hvor generalforsamlingen starter</vt:lpstr>
      <vt:lpstr>Dagsorden</vt:lpstr>
      <vt:lpstr>Valg af dirigent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Tak for i dag</vt:lpstr>
    </vt:vector>
  </TitlesOfParts>
  <Company>AVK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presentation</dc:title>
  <dc:creator>Lene Mark</dc:creator>
  <cp:lastModifiedBy>Michael Sørensen</cp:lastModifiedBy>
  <cp:revision>13</cp:revision>
  <cp:lastPrinted>2025-04-08T12:19:55Z</cp:lastPrinted>
  <dcterms:created xsi:type="dcterms:W3CDTF">2025-02-22T08:17:40Z</dcterms:created>
  <dcterms:modified xsi:type="dcterms:W3CDTF">2025-04-22T18:58:29Z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0x010100AA13D9E3AE83604F9E6F58B7A3E3772F</vt:lpwstr>
  </property>
</Properties>
</file>